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78F-58B5-49DD-9BC3-DE5F086CA1F7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B07E-EB23-438A-8581-CABB04BEC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642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78F-58B5-49DD-9BC3-DE5F086CA1F7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B07E-EB23-438A-8581-CABB04BEC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56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78F-58B5-49DD-9BC3-DE5F086CA1F7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B07E-EB23-438A-8581-CABB04BEC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94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78F-58B5-49DD-9BC3-DE5F086CA1F7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B07E-EB23-438A-8581-CABB04BEC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86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78F-58B5-49DD-9BC3-DE5F086CA1F7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B07E-EB23-438A-8581-CABB04BEC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485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78F-58B5-49DD-9BC3-DE5F086CA1F7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B07E-EB23-438A-8581-CABB04BEC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37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78F-58B5-49DD-9BC3-DE5F086CA1F7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B07E-EB23-438A-8581-CABB04BEC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71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78F-58B5-49DD-9BC3-DE5F086CA1F7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B07E-EB23-438A-8581-CABB04BEC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09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78F-58B5-49DD-9BC3-DE5F086CA1F7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B07E-EB23-438A-8581-CABB04BEC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893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78F-58B5-49DD-9BC3-DE5F086CA1F7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B07E-EB23-438A-8581-CABB04BEC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76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78F-58B5-49DD-9BC3-DE5F086CA1F7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B07E-EB23-438A-8581-CABB04BEC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37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6F78F-58B5-49DD-9BC3-DE5F086CA1F7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7B07E-EB23-438A-8581-CABB04BEC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30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/>
          <a:lstStyle/>
          <a:p>
            <a:r>
              <a:rPr lang="en-GB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Spelling, Punctuation and Grammar Revision Guide</a:t>
            </a:r>
            <a:endParaRPr lang="en-GB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509120"/>
            <a:ext cx="6400800" cy="1752600"/>
          </a:xfrm>
        </p:spPr>
        <p:txBody>
          <a:bodyPr/>
          <a:lstStyle/>
          <a:p>
            <a:r>
              <a:rPr lang="en-GB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All you need to know to get you through the test!</a:t>
            </a:r>
            <a:endParaRPr lang="en-GB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2856"/>
            <a:ext cx="22479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328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Adjectives of number or quantity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e.g. much, more, most, little, some, any, enough … These answer the question: How much?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Example: She invited five friends for dinner; she did not have any food left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0053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658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Demonstrative (‘pointing-out’) Adjectives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e.g.: this, that, these, those… Demonstrative adjectives answer the question: Which?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Example: </a:t>
            </a:r>
            <a:r>
              <a:rPr lang="en-GB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Those</a:t>
            </a: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apples and </a:t>
            </a:r>
            <a:r>
              <a:rPr lang="en-GB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these</a:t>
            </a: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pears are delicious. </a:t>
            </a:r>
            <a:r>
              <a:rPr lang="en-GB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That</a:t>
            </a: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man stole </a:t>
            </a:r>
            <a:r>
              <a:rPr lang="en-GB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this</a:t>
            </a: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handbag.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3711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68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Verbs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 verb is a word, or a group of words, that tells you what a person or thing is being or doing. It is often called a ‘doing’ word: e.g. running, eating, sitting.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All sentences have a subject and a verb. The subject is the person or thing doing the action: Example: Cats purr (Cats is the subject and purr is the verb)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863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Auxiliary Verbs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 verb is often made up of more than one word. The actual verb-word is helped out by parts of the special verbs: the verb to be and the verb to have. These ‘helping’ verbs are called auxiliary verbs and can help us to form tenses.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Auxiliary verbs for ‘to be’ include: am, are, is, was, were,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Auxiliary verbs for ‘to have’ include: have, had, hasn’t, has, will have, will not have.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Examples: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 have arrived (‘arrived’ is the main verb and ‘have’ is the auxiliary verb)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We are waiting (‘waiting’ is the main verb and ‘are’ is the auxiliary verb)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884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Adverbs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An adverb tells you more about the verb (it ‘adds’ to the verb). It nearly always answers the questions: How? When? Where? or Why?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Most adverbs in English end in –</a:t>
            </a:r>
            <a:r>
              <a:rPr lang="en-GB" dirty="0" err="1" smtClean="0">
                <a:solidFill>
                  <a:srgbClr val="FF00FF"/>
                </a:solidFill>
                <a:latin typeface="Comic Sans MS" panose="030F0702030302020204" pitchFamily="66" charset="0"/>
              </a:rPr>
              <a:t>ly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and come from adjectives: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E.g. soft – softly; slow – slowly.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941168"/>
            <a:ext cx="3789586" cy="178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833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Adverb or Adjective?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Some words can be either adverbs or adjectives depending on what they do in a sentence, e.g. fast, hard, late.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If they answer the questions: How? When? Where? or Why? – they are adverbs.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If they answer the question: “What is it like?” - they are adjectives, and will be telling you more about a specific noun.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Examples: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Life is hard. (adjective)    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Kim works hard. (adverb)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 train arrived early. (adverb)    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 took an early train. (adjective)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43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Pronouns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mtClean="0">
                <a:solidFill>
                  <a:srgbClr val="FF00FF"/>
                </a:solidFill>
                <a:latin typeface="Comic Sans MS" panose="030F0702030302020204" pitchFamily="66" charset="0"/>
              </a:rPr>
              <a:t>Sometimes you refer to a person or a thing not by its actual name, but by another word which stands for it. The word you use to stand for a noun is called a pronoun (which means ‘for a noun’)</a:t>
            </a:r>
          </a:p>
          <a:p>
            <a:pPr marL="0" indent="0">
              <a:buNone/>
            </a:pPr>
            <a:r>
              <a:rPr lang="en-GB" smtClean="0">
                <a:solidFill>
                  <a:srgbClr val="FF00FF"/>
                </a:solidFill>
                <a:latin typeface="Comic Sans MS" panose="030F0702030302020204" pitchFamily="66" charset="0"/>
              </a:rPr>
              <a:t>We use pronouns so that we do not have to repeat the same nouns over again.</a:t>
            </a:r>
          </a:p>
          <a:p>
            <a:pPr marL="0" indent="0">
              <a:buNone/>
            </a:pPr>
            <a:endParaRPr lang="en-GB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mtClean="0">
                <a:solidFill>
                  <a:srgbClr val="FF00FF"/>
                </a:solidFill>
                <a:latin typeface="Comic Sans MS" panose="030F0702030302020204" pitchFamily="66" charset="0"/>
              </a:rPr>
              <a:t>Have a look at the following sentence: When Barnaby stroked the cat and listened to the cat purring softly, Barnaby felt calm and peaceful.</a:t>
            </a:r>
          </a:p>
          <a:p>
            <a:pPr marL="0" indent="0">
              <a:buNone/>
            </a:pPr>
            <a:endParaRPr lang="en-GB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mtClean="0">
                <a:solidFill>
                  <a:srgbClr val="FF00FF"/>
                </a:solidFill>
                <a:latin typeface="Comic Sans MS" panose="030F0702030302020204" pitchFamily="66" charset="0"/>
              </a:rPr>
              <a:t>Compare it with the same sentence where some of the nouns have been replaced by pronouns: When Barnaby stroked the cat and listened to it purring softly, he felt calm and peaceful.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66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Singular Pronouns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Singular pronouns are used to refer to one person or thing.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E.g.: I, you, me, he, she, it, you, him, her, mine, yours, his, hers, its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02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Plural Pronouns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Plural pronouns are used to refer to more than one person or thing.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E.g.: we, they, us, them, ours, yours, theirs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01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Prepositions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Prepositions are words which show the relationship of one thing to another. 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Examples: Tom jumped over the cat.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                   The monkey is in the tree.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These words tell you where one thing is in relation to something else.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Other examples of prepositions include: up, across, into, past, under, below, above …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13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FF"/>
                </a:solidFill>
                <a:latin typeface="Comic Sans MS" panose="030F0702030302020204" pitchFamily="66" charset="0"/>
              </a:rPr>
              <a:t>Noun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 noun is a ‘naming’ word: a word used for naming an animal, a person, a place or a thing.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48" y="452409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08029"/>
            <a:ext cx="187220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80928"/>
            <a:ext cx="1857357" cy="162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2452" y="5733256"/>
            <a:ext cx="77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dog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9571" y="6060538"/>
            <a:ext cx="77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chair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216" y="315162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Queen Elizabeth II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2280" y="38610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England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871042" y="5448023"/>
            <a:ext cx="388590" cy="285233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214469" y="5775305"/>
            <a:ext cx="388590" cy="285233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2052" idx="3"/>
          </p:cNvCxnSpPr>
          <p:nvPr/>
        </p:nvCxnSpPr>
        <p:spPr>
          <a:xfrm flipH="1">
            <a:off x="6285341" y="3429000"/>
            <a:ext cx="302883" cy="164522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145552" y="4230380"/>
            <a:ext cx="325755" cy="256972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003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Connectives (conjunctions)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Connectives (conjunctions) join together words, phrases, clauses and sentences. They help us to create compound sentences by joining two main clauses together.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E.g.: She went to the shops. She bought a box of chocolates.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We can use a conjunction to join these sentences together: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She went to the shops and bought a box of chocolates.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Other connectives (conjunctions) include: but, as, so, or …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382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Subordinating connectives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Subordinating connectives link a main (independent) clause with a subordinate (dependent) clause (a clause which does not make sense on its own).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Example: When we got home, we were hungry.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We were hungry because we hadn’t eaten all day.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Other subordinating connectives include: if, while, after, until, before , although…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997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Articles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An article is always used with and gives some information about a noun. There are three articles: a, an and the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Examples: the chair; a table; an elephant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*There is sometimes confusion about whether to use a or an. The sound of a word’s first letter helps us to know which to use: If a word begins with a vowel sound, you should use an; if a word begins with a consonant sound, you should use a. 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295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These are sentences which state facts.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e.g.: It is hot.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       The butter is in the fridge.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7" r="56100" b="44051"/>
          <a:stretch/>
        </p:blipFill>
        <p:spPr bwMode="auto">
          <a:xfrm>
            <a:off x="3059832" y="2927966"/>
            <a:ext cx="2402462" cy="307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550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Questions are sentences which ask for an answer.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e.g.: Are you hot?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       Where is the butter?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1742" b="44129"/>
          <a:stretch/>
        </p:blipFill>
        <p:spPr bwMode="auto">
          <a:xfrm>
            <a:off x="3131840" y="3501008"/>
            <a:ext cx="2667197" cy="300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75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These are sentences which give orders or requests.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e.g.: Play the movie.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      Give me a dinosaur for my birthday.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20" r="51423"/>
          <a:stretch/>
        </p:blipFill>
        <p:spPr bwMode="auto">
          <a:xfrm>
            <a:off x="3203848" y="3429000"/>
            <a:ext cx="2676693" cy="313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964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Exclamations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Exclamatory sentences (exclamations) are sentences which express a strong feeling of emotion.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e.g.: My goodness, it’s hot!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        I absolutely love this movie!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4942"/>
          <a:stretch/>
        </p:blipFill>
        <p:spPr bwMode="auto">
          <a:xfrm>
            <a:off x="3779912" y="3933056"/>
            <a:ext cx="2162175" cy="248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758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Clauses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 clause is a group of words which does contain a verb; it is part of a sentence.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There are two kinds of clauses: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 main clause (makes sense on its own) e.g.: Sue bought a new dress.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 subordinate clause (does not make sense on its own; it depends on the main clause for its meaning)</a:t>
            </a:r>
          </a:p>
          <a:p>
            <a:pPr marL="0" indent="0">
              <a:buNone/>
            </a:pPr>
            <a:r>
              <a:rPr lang="en-GB" u="sng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Example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Sue bought a new dress </a:t>
            </a: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when she went shopping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‘</a:t>
            </a: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when she went shopping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’ is the subordinate clause because it would not make sense without the main clause.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84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Phrases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 phrase is a group of words which does not make complete sense on its own and does not contain a verb. It is not a complete sentence.</a:t>
            </a:r>
          </a:p>
          <a:p>
            <a:pPr marL="0" indent="0">
              <a:buNone/>
            </a:pPr>
            <a:r>
              <a:rPr lang="en-GB" u="sng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Example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‘up the mountain’</a:t>
            </a:r>
          </a:p>
        </p:txBody>
      </p:sp>
    </p:spTree>
    <p:extLst>
      <p:ext uri="{BB962C8B-B14F-4D97-AF65-F5344CB8AC3E}">
        <p14:creationId xmlns:p14="http://schemas.microsoft.com/office/powerpoint/2010/main" val="1733674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Synonyms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These are words that have a similar meaning to another word. We use synonyms to make our writing more interesting.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Bad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- awful, terrible, horrible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Happy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- content, joyful, pleased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Look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- watch, stare, glaze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Walk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- stroll, crawl, tread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17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Proper nouns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Proper nouns are used to name particular people and places: Jim, Betty, London - and some ‘times’: Monday, April, Easter. Proper nouns </a:t>
            </a:r>
            <a:r>
              <a:rPr lang="en-GB" u="sng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always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begin with a capital letter.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32575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Image result for da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09120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7" t="29507"/>
          <a:stretch/>
        </p:blipFill>
        <p:spPr bwMode="auto">
          <a:xfrm>
            <a:off x="6516216" y="3789040"/>
            <a:ext cx="2427819" cy="178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628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Antonyms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These are words with the opposite meaning to another word.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 antonym of </a:t>
            </a: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up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is </a:t>
            </a: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down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 antonym of </a:t>
            </a: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tall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is </a:t>
            </a: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short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 antonym of </a:t>
            </a: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add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is </a:t>
            </a: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subtract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494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Word groups/ families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These are groups of words that have a common feature or pattern - they have some of the same combinations of letters in them and a similar sound.</a:t>
            </a:r>
          </a:p>
          <a:p>
            <a:pPr marL="0" indent="0">
              <a:buNone/>
            </a:pPr>
            <a:endParaRPr lang="en-GB" sz="14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at, cat, hat, and fat are a family of words with the "at" sound and letter combination in common.</a:t>
            </a:r>
          </a:p>
          <a:p>
            <a:pPr marL="0" indent="0">
              <a:buNone/>
            </a:pPr>
            <a:endParaRPr lang="en-GB" sz="14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bike, hike, like, spike and strike are a family of words with the "</a:t>
            </a:r>
            <a:r>
              <a:rPr lang="en-GB" dirty="0" err="1" smtClean="0">
                <a:solidFill>
                  <a:srgbClr val="FF00FF"/>
                </a:solidFill>
                <a:latin typeface="Comic Sans MS" panose="030F0702030302020204" pitchFamily="66" charset="0"/>
              </a:rPr>
              <a:t>ike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" sound and letter combination in common.</a:t>
            </a:r>
          </a:p>
          <a:p>
            <a:pPr marL="0" indent="0">
              <a:buNone/>
            </a:pPr>
            <a:endParaRPr lang="en-GB" sz="13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blame, came, fame, flame and game are a family of words with the "</a:t>
            </a:r>
            <a:r>
              <a:rPr lang="en-GB" dirty="0" err="1" smtClean="0">
                <a:solidFill>
                  <a:srgbClr val="FF00FF"/>
                </a:solidFill>
                <a:latin typeface="Comic Sans MS" panose="030F0702030302020204" pitchFamily="66" charset="0"/>
              </a:rPr>
              <a:t>ame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" sound and letter combination in common.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804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Prefixes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Prefixes are added to the beginning of an existing word in order to create a new word with a different meaning.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Adding ‘un’ to happy to make unhappy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Adding ‘dis’ to appear to make disappear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Adding ‘re’ to try to make retry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470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Suffixes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Suffixes are added to the end of an existing word to create a new word with a different meaning.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Adding ‘</a:t>
            </a:r>
            <a:r>
              <a:rPr lang="en-GB" dirty="0" err="1" smtClean="0">
                <a:solidFill>
                  <a:srgbClr val="FF00FF"/>
                </a:solidFill>
                <a:latin typeface="Comic Sans MS" panose="030F0702030302020204" pitchFamily="66" charset="0"/>
              </a:rPr>
              <a:t>ish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’ to child to make childish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Adding ‘able’ to like to make likeable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Adding ‘ion’ to act to make action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505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Root words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Root words are words that have a meaning of their own but can be added to either with a prefix (before the root) or a suffix (after the root) to change the meaning of the word. Root words can often be helpful in finding out what a word means or where it is ‘derived’ from. </a:t>
            </a:r>
          </a:p>
          <a:p>
            <a:pPr marL="0" indent="0">
              <a:buNone/>
            </a:pPr>
            <a:endParaRPr lang="en-GB" sz="16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help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is a root word</a:t>
            </a:r>
          </a:p>
          <a:p>
            <a:pPr marL="0" indent="0">
              <a:buNone/>
            </a:pPr>
            <a:endParaRPr lang="en-GB" sz="16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It can grow into: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help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help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ful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help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ed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help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ing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help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less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un</a:t>
            </a: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help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ful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6684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Singular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 singular noun names one person, place or thing (a single item).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One bike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One mango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One dress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One fly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One turkey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One half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0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Plural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More than one person, place or thing.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Most nouns are made into plurals by adding –s: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Three bikes </a:t>
            </a:r>
          </a:p>
          <a:p>
            <a:pPr marL="0" indent="0">
              <a:buNone/>
            </a:pPr>
            <a:endParaRPr lang="en-GB" sz="18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Some nouns ending in –o are made into plurals by adding –</a:t>
            </a:r>
            <a:r>
              <a:rPr lang="en-GB" dirty="0" err="1" smtClean="0">
                <a:solidFill>
                  <a:srgbClr val="FF00FF"/>
                </a:solidFill>
                <a:latin typeface="Comic Sans MS" panose="030F0702030302020204" pitchFamily="66" charset="0"/>
              </a:rPr>
              <a:t>es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Two mangoes</a:t>
            </a:r>
          </a:p>
          <a:p>
            <a:pPr marL="0" indent="0">
              <a:buNone/>
            </a:pPr>
            <a:endParaRPr lang="en-GB" sz="18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Most nouns ending in hissing, shushing or buzzing sounds are made into plurals by adding –</a:t>
            </a:r>
            <a:r>
              <a:rPr lang="en-GB" dirty="0" err="1" smtClean="0">
                <a:solidFill>
                  <a:srgbClr val="FF00FF"/>
                </a:solidFill>
                <a:latin typeface="Comic Sans MS" panose="030F0702030302020204" pitchFamily="66" charset="0"/>
              </a:rPr>
              <a:t>es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Ten dresses</a:t>
            </a:r>
          </a:p>
          <a:p>
            <a:pPr marL="0" indent="0">
              <a:buNone/>
            </a:pPr>
            <a:endParaRPr lang="en-GB" sz="21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For words ending in a vowel and then –y, just  add –s: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Eight turkeys </a:t>
            </a:r>
          </a:p>
          <a:p>
            <a:pPr marL="0" indent="0">
              <a:buNone/>
            </a:pPr>
            <a:endParaRPr lang="en-GB" sz="21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For words ending in a consonant and then –y, change -y to -</a:t>
            </a:r>
            <a:r>
              <a:rPr lang="en-GB" dirty="0" err="1" smtClean="0">
                <a:solidFill>
                  <a:srgbClr val="FF00FF"/>
                </a:solidFill>
                <a:latin typeface="Comic Sans MS" panose="030F0702030302020204" pitchFamily="66" charset="0"/>
              </a:rPr>
              <a:t>i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and add –</a:t>
            </a:r>
            <a:r>
              <a:rPr lang="en-GB" dirty="0" err="1" smtClean="0">
                <a:solidFill>
                  <a:srgbClr val="FF00FF"/>
                </a:solidFill>
                <a:latin typeface="Comic Sans MS" panose="030F0702030302020204" pitchFamily="66" charset="0"/>
              </a:rPr>
              <a:t>es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Five flies</a:t>
            </a:r>
          </a:p>
          <a:p>
            <a:pPr marL="0" indent="0">
              <a:buNone/>
            </a:pPr>
            <a:endParaRPr lang="en-GB" sz="21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Most nouns ending in -f or-</a:t>
            </a:r>
            <a:r>
              <a:rPr lang="en-GB" dirty="0" err="1" smtClean="0">
                <a:solidFill>
                  <a:srgbClr val="FF00FF"/>
                </a:solidFill>
                <a:latin typeface="Comic Sans MS" panose="030F0702030302020204" pitchFamily="66" charset="0"/>
              </a:rPr>
              <a:t>fe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change to -</a:t>
            </a:r>
            <a:r>
              <a:rPr lang="en-GB" dirty="0" err="1" smtClean="0">
                <a:solidFill>
                  <a:srgbClr val="FF00FF"/>
                </a:solidFill>
                <a:latin typeface="Comic Sans MS" panose="030F0702030302020204" pitchFamily="66" charset="0"/>
              </a:rPr>
              <a:t>ves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in the plural: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Six halves 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5029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Capital letter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Used to denote the beginning of a sentence or a proper noun (names of particular places, things and people).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Joel has multi sports every Monday afternoon at Roscoe Primary School.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In January, the children will be visiting Chester Zoo.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6785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Full stop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Placed at the end of a sentence that is not a question or exclamation.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Terry Pratchett's latest book is not yet out in paperback.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 asked her whether she could tell me the way to Brighton.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4690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Question 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Indicates a question/disbelief.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Who else will be there?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Is this really little Thomas?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56992"/>
            <a:ext cx="1752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003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Common nouns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 common noun is a noun that is used to name everyday things: cars, toothbrushes, trees – and kinds of people: man, woman, child.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3162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8498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656956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9799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Exclamation 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Indicates an interjection/surprise/strong emotion.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What a triumph!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I’ve just about had enough!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Wonderful!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3096"/>
            <a:ext cx="28765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2972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Inverted commas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Punctuation marks used in pairs ( “ ”) to indicate: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•	quotes (evidence).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•	direct speech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•	words that are defined, that follow certain phrases or that have special meaning.</a:t>
            </a:r>
          </a:p>
          <a:p>
            <a:pPr marL="0" indent="0">
              <a:buNone/>
            </a:pPr>
            <a:endParaRPr lang="en-GB" sz="21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For direct speech: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Janet asked, "Why can't we go today?"</a:t>
            </a:r>
          </a:p>
          <a:p>
            <a:pPr marL="0" indent="0">
              <a:buNone/>
            </a:pPr>
            <a:endParaRPr lang="en-GB" sz="18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For quotes: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 man claimed that he was “shocked to hear the news”. </a:t>
            </a:r>
          </a:p>
          <a:p>
            <a:pPr marL="0" indent="0">
              <a:buNone/>
            </a:pPr>
            <a:endParaRPr lang="en-GB" sz="18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For words that are defined, that follow certain phrases or that have special meaning: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'</a:t>
            </a:r>
            <a:r>
              <a:rPr lang="en-GB" dirty="0" err="1" smtClean="0">
                <a:solidFill>
                  <a:srgbClr val="FF00FF"/>
                </a:solidFill>
                <a:latin typeface="Comic Sans MS" panose="030F0702030302020204" pitchFamily="66" charset="0"/>
              </a:rPr>
              <a:t>Buch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' is German for book.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 book was signed 'Terry Pratchett'.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 'free gift' actually cost us forty pounds.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7960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Apostrophes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Used to show that letters have been left out (contractions) or to show possession (i.e. ‘belonging to’)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Contractions: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Is not = isn’t                  Could not = couldn’t 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Showing Possession: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With nouns (plural and singular) not ending in an s add 's: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the girl’s jacket, the children's books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With plural nouns ending in an s, add only the apostrophe: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 guards' duties, the Jones' house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With singular nouns ending in an s, you can add either 's or an apostrophe alone: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 witness's lie or the witness' lie (be consistent)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3722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Commas in a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Used between a list of three or more words to replace the word and for all but the last instance.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Jenny’s favourite subjects are maths, literacy and art.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Joe, Evan and Mike were chosen to sing at the service.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 giant had a large head, hairy ears and two big, beady eyes.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758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Commas to mark phrases or clauses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To indicate contrast: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 snake was brown, not green, and it was quite small.</a:t>
            </a:r>
          </a:p>
          <a:p>
            <a:pPr marL="0" indent="0">
              <a:buNone/>
            </a:pPr>
            <a:endParaRPr lang="en-GB" sz="25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Where the phrase (embedded clause) could be in brackets: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 recipe, which we hadn't tried before, is very easy to follow.</a:t>
            </a:r>
          </a:p>
          <a:p>
            <a:pPr marL="0" indent="0">
              <a:buNone/>
            </a:pPr>
            <a:endParaRPr lang="en-GB" sz="25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Where the phrase adds relevant information: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Mr Hardy, aged 68, ran his first marathon five years ago.</a:t>
            </a:r>
          </a:p>
          <a:p>
            <a:pPr marL="0" indent="0">
              <a:buNone/>
            </a:pPr>
            <a:endParaRPr lang="en-GB" sz="25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To mark a subordinate clause: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If at first you don't succeed, try again.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Though the snake was small, I still feared for my life.</a:t>
            </a:r>
          </a:p>
          <a:p>
            <a:pPr marL="0" indent="0">
              <a:buNone/>
            </a:pPr>
            <a:endParaRPr lang="en-GB" sz="21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Introductory or opening phrases: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In general, sixty-eight is quite old to run a marathon.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On the whole, snakes only attack when riled.</a:t>
            </a:r>
          </a:p>
          <a:p>
            <a:pPr marL="0" indent="0">
              <a:buNone/>
            </a:pPr>
            <a:endParaRPr lang="en-GB" sz="21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Conjunctive verbs: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Unfortunately, the bear was already in a bad mood  and, furthermore, pink wasn't its colour.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418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Brackets (parentheses)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Used for additional information or explanation.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To clarify information: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Jamie's bike was red (bright red) with a yellow stripe.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For asides and comments: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 bear was pink (I kid you not).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To give extra details: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His first book (The Colour Of Magic) was written in 1989.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8842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Ellipses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Used to indicate a pause in speech or at the very end of a sentence so that words trail off into silence (this helps to create suspense).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 pause in speech: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“The sight was awesome… truly amazing.”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At end of a sentence to create suspense: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Mr Daily gritted his teeth, gripped the scalpel tightly in his right hand and slowly advanced…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029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Dashes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Used to show interruption (often in dialogue) or to show repetition.</a:t>
            </a:r>
          </a:p>
          <a:p>
            <a:pPr marL="0" indent="0">
              <a:buNone/>
            </a:pPr>
            <a:endParaRPr lang="en-GB" sz="12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To show interruption: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“The girl is my – “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“Sister,” interrupted Miles, “She looks just like you.”</a:t>
            </a:r>
          </a:p>
          <a:p>
            <a:pPr marL="0" indent="0">
              <a:buNone/>
            </a:pPr>
            <a:endParaRPr lang="en-GB" sz="12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To show repetition: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“You-you monster!” cried the frightened woman.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“St-</a:t>
            </a:r>
            <a:r>
              <a:rPr lang="en-GB" dirty="0" err="1" smtClean="0">
                <a:solidFill>
                  <a:srgbClr val="FF00FF"/>
                </a:solidFill>
                <a:latin typeface="Comic Sans MS" panose="030F0702030302020204" pitchFamily="66" charset="0"/>
              </a:rPr>
              <a:t>st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-stop!” stammered the boy.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6553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Colons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a)	Used before a list, summary or quote</a:t>
            </a:r>
          </a:p>
          <a:p>
            <a:pPr marL="0" indent="0">
              <a:buNone/>
            </a:pPr>
            <a:endParaRPr lang="en-GB" sz="18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514350" indent="-514350">
              <a:buAutoNum type="alphaLcParenR" startAt="2"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Used to complete a statement of fact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Before a list: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 could only find three of the ingredients: sugar, flour and coconut.</a:t>
            </a:r>
          </a:p>
          <a:p>
            <a:pPr marL="0" indent="0">
              <a:buNone/>
            </a:pPr>
            <a:endParaRPr lang="en-GB" sz="18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Before a summary: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To summarise: we found the camp, set up our tent and then the bears attacked.</a:t>
            </a:r>
          </a:p>
          <a:p>
            <a:pPr marL="0" indent="0">
              <a:buNone/>
            </a:pPr>
            <a:endParaRPr lang="en-GB" sz="18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Before a line of speech: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Tom asked: “May I have another cupcake?”</a:t>
            </a:r>
          </a:p>
          <a:p>
            <a:pPr marL="0" indent="0">
              <a:buNone/>
            </a:pPr>
            <a:endParaRPr lang="en-GB" sz="18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Before a statement of fact: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There are only three kinds of people: the good, the bad and the ugly. </a:t>
            </a:r>
          </a:p>
          <a:p>
            <a:pPr marL="514350" indent="-514350">
              <a:buAutoNum type="alphaLcParenR" startAt="2"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5920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Semi-colons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Used in place of a connective (conjunction). Shows thoughts on either side of it are balanced and connected. It can also separate words or items within a list.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To link two separate sentences that are closely related: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 children came home today; they had been away for a week.</a:t>
            </a:r>
          </a:p>
          <a:p>
            <a:pPr marL="0" indent="0">
              <a:buNone/>
            </a:pPr>
            <a:endParaRPr lang="en-GB" sz="1300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In a list: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Star Trek, created by Gene Roddenberry; Babylon 5, by JMS; Buffy, by Joss </a:t>
            </a:r>
            <a:r>
              <a:rPr lang="en-GB" dirty="0" err="1" smtClean="0">
                <a:solidFill>
                  <a:srgbClr val="FF00FF"/>
                </a:solidFill>
                <a:latin typeface="Comic Sans MS" panose="030F0702030302020204" pitchFamily="66" charset="0"/>
              </a:rPr>
              <a:t>Whedon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; and </a:t>
            </a:r>
            <a:r>
              <a:rPr lang="en-GB" dirty="0" err="1" smtClean="0">
                <a:solidFill>
                  <a:srgbClr val="FF00FF"/>
                </a:solidFill>
                <a:latin typeface="Comic Sans MS" panose="030F0702030302020204" pitchFamily="66" charset="0"/>
              </a:rPr>
              <a:t>Farscape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, from the Henson Company.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56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Collective nouns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Collective nouns describe a group or collection of people or things: army, bunch, team, swarm.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28098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80928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99371"/>
            <a:ext cx="2095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448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Abstract nouns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An abstract noun describes things that cannot actually be seen, heard, smelt, felt or tasted: sleep, honesty, boredom, freedom, power.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993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8513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596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Adjectives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An adjective is a ‘describing’ word: it is a word used to describe (or tell you more about) a noun.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Example: The burglar was wearing a </a:t>
            </a:r>
            <a:r>
              <a:rPr lang="en-GB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black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jacket, a </a:t>
            </a:r>
            <a:r>
              <a:rPr lang="en-GB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furry</a:t>
            </a: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hat and a </a:t>
            </a:r>
            <a:r>
              <a:rPr lang="en-GB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large</a:t>
            </a: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mask over his face.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An adjective usually comes before a noun but sometimes it can be separated from its noun and come afterwards (e.g.: Ben looked </a:t>
            </a:r>
            <a:r>
              <a:rPr lang="en-GB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frightened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; the dog was very </a:t>
            </a:r>
            <a:r>
              <a:rPr lang="en-GB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fierce</a:t>
            </a: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)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149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Interrogative (‘asking’) Adjectives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e.g.: What? Which? … They are used to ask questions about a noun. 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Example: Which hat do you prefer?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4908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055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Possessive Adjectives</a:t>
            </a:r>
            <a:endParaRPr lang="en-GB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e.g.: my, our, their, his, your … Possessive adjectives show ownership. </a:t>
            </a:r>
          </a:p>
          <a:p>
            <a:pPr marL="0" indent="0">
              <a:buNone/>
            </a:pPr>
            <a:endParaRPr lang="en-GB" dirty="0" smtClean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Example.: Sue never brushes her hair.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7707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394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2792</Words>
  <Application>Microsoft Office PowerPoint</Application>
  <PresentationFormat>On-screen Show (4:3)</PresentationFormat>
  <Paragraphs>317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Spelling, Punctuation and Grammar Revision Guide</vt:lpstr>
      <vt:lpstr>Noun</vt:lpstr>
      <vt:lpstr>Proper nouns</vt:lpstr>
      <vt:lpstr>Common nouns</vt:lpstr>
      <vt:lpstr>Collective nouns</vt:lpstr>
      <vt:lpstr>Abstract nouns</vt:lpstr>
      <vt:lpstr>Adjectives</vt:lpstr>
      <vt:lpstr>Interrogative (‘asking’) Adjectives</vt:lpstr>
      <vt:lpstr>Possessive Adjectives</vt:lpstr>
      <vt:lpstr>Adjectives of number or quantity</vt:lpstr>
      <vt:lpstr>Demonstrative (‘pointing-out’) Adjectives</vt:lpstr>
      <vt:lpstr>Verbs</vt:lpstr>
      <vt:lpstr>Auxiliary Verbs</vt:lpstr>
      <vt:lpstr>Adverbs</vt:lpstr>
      <vt:lpstr>Adverb or Adjective?</vt:lpstr>
      <vt:lpstr>Pronouns</vt:lpstr>
      <vt:lpstr>Singular Pronouns</vt:lpstr>
      <vt:lpstr>Plural Pronouns</vt:lpstr>
      <vt:lpstr>Prepositions</vt:lpstr>
      <vt:lpstr>Connectives (conjunctions)</vt:lpstr>
      <vt:lpstr>Subordinating connectives</vt:lpstr>
      <vt:lpstr>Articles</vt:lpstr>
      <vt:lpstr>Statements</vt:lpstr>
      <vt:lpstr>Questions</vt:lpstr>
      <vt:lpstr>Commands</vt:lpstr>
      <vt:lpstr>Exclamations</vt:lpstr>
      <vt:lpstr>Clauses</vt:lpstr>
      <vt:lpstr>Phrases</vt:lpstr>
      <vt:lpstr>Synonyms </vt:lpstr>
      <vt:lpstr>Antonyms </vt:lpstr>
      <vt:lpstr>Word groups/ families  </vt:lpstr>
      <vt:lpstr>Prefixes </vt:lpstr>
      <vt:lpstr>Suffixes  </vt:lpstr>
      <vt:lpstr>Root words   </vt:lpstr>
      <vt:lpstr>Singular</vt:lpstr>
      <vt:lpstr>Plural</vt:lpstr>
      <vt:lpstr>Capital letter</vt:lpstr>
      <vt:lpstr>Full stop</vt:lpstr>
      <vt:lpstr>Question marks</vt:lpstr>
      <vt:lpstr>Exclamation marks</vt:lpstr>
      <vt:lpstr>Inverted commas</vt:lpstr>
      <vt:lpstr>Apostrophes</vt:lpstr>
      <vt:lpstr>Commas in a list</vt:lpstr>
      <vt:lpstr>Commas to mark phrases or clauses</vt:lpstr>
      <vt:lpstr>Brackets (parentheses)</vt:lpstr>
      <vt:lpstr>Ellipses</vt:lpstr>
      <vt:lpstr>Dashes </vt:lpstr>
      <vt:lpstr>Colons</vt:lpstr>
      <vt:lpstr>Semi-colons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Spelling, Punctuation and Grammar Revision Guide</dc:title>
  <dc:creator>Roscoe-head</dc:creator>
  <cp:lastModifiedBy>Roscoe-head</cp:lastModifiedBy>
  <cp:revision>11</cp:revision>
  <dcterms:created xsi:type="dcterms:W3CDTF">2015-04-21T08:56:11Z</dcterms:created>
  <dcterms:modified xsi:type="dcterms:W3CDTF">2015-04-21T11:00:37Z</dcterms:modified>
</cp:coreProperties>
</file>