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3"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4F6DE"/>
    <a:srgbClr val="BEEAB0"/>
    <a:srgbClr val="C7ECBA"/>
    <a:srgbClr val="55B832"/>
    <a:srgbClr val="C2F39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812" autoAdjust="0"/>
    <p:restoredTop sz="94660"/>
  </p:normalViewPr>
  <p:slideViewPr>
    <p:cSldViewPr snapToGrid="0">
      <p:cViewPr varScale="1">
        <p:scale>
          <a:sx n="105" d="100"/>
          <a:sy n="105" d="100"/>
        </p:scale>
        <p:origin x="90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7"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therine O' Donoghue" userId="7bacc605-1673-4cf3-9a7e-edbf7e0e9cd5" providerId="ADAL" clId="{FBA6BADF-E410-42EE-B79A-A2A9BD6B6246}"/>
    <pc:docChg chg="modSld">
      <pc:chgData name="Catherine O' Donoghue" userId="7bacc605-1673-4cf3-9a7e-edbf7e0e9cd5" providerId="ADAL" clId="{FBA6BADF-E410-42EE-B79A-A2A9BD6B6246}" dt="2026-06-24T15:31:25.896" v="8" actId="20577"/>
      <pc:docMkLst>
        <pc:docMk/>
      </pc:docMkLst>
      <pc:sldChg chg="modSp mod">
        <pc:chgData name="Catherine O' Donoghue" userId="7bacc605-1673-4cf3-9a7e-edbf7e0e9cd5" providerId="ADAL" clId="{FBA6BADF-E410-42EE-B79A-A2A9BD6B6246}" dt="2026-06-24T15:31:25.896" v="8" actId="20577"/>
        <pc:sldMkLst>
          <pc:docMk/>
          <pc:sldMk cId="3031532959" sldId="263"/>
        </pc:sldMkLst>
        <pc:spChg chg="mod">
          <ac:chgData name="Catherine O' Donoghue" userId="7bacc605-1673-4cf3-9a7e-edbf7e0e9cd5" providerId="ADAL" clId="{FBA6BADF-E410-42EE-B79A-A2A9BD6B6246}" dt="2026-06-24T15:31:25.896" v="8" actId="20577"/>
          <ac:spMkLst>
            <pc:docMk/>
            <pc:sldMk cId="3031532959" sldId="263"/>
            <ac:spMk id="11" creationId="{A7B2C78B-1731-A54D-B3EA-914BF8FDDDC1}"/>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D2C27-3A68-B4DD-030F-E13B865697A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24E53164-6C32-F1C3-D837-60BEE4BFF33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D692400-F532-476F-03A3-7607E1746A3B}"/>
              </a:ext>
            </a:extLst>
          </p:cNvPr>
          <p:cNvSpPr>
            <a:spLocks noGrp="1"/>
          </p:cNvSpPr>
          <p:nvPr>
            <p:ph type="dt" sz="half" idx="10"/>
          </p:nvPr>
        </p:nvSpPr>
        <p:spPr/>
        <p:txBody>
          <a:bodyPr/>
          <a:lstStyle/>
          <a:p>
            <a:fld id="{78731B71-C29B-47D9-A53A-7C7B5B4823B1}" type="datetimeFigureOut">
              <a:rPr lang="en-GB" smtClean="0"/>
              <a:t>24/06/2026</a:t>
            </a:fld>
            <a:endParaRPr lang="en-GB"/>
          </a:p>
        </p:txBody>
      </p:sp>
      <p:sp>
        <p:nvSpPr>
          <p:cNvPr id="5" name="Footer Placeholder 4">
            <a:extLst>
              <a:ext uri="{FF2B5EF4-FFF2-40B4-BE49-F238E27FC236}">
                <a16:creationId xmlns:a16="http://schemas.microsoft.com/office/drawing/2014/main" id="{DD15F3AC-44AC-2243-39C1-33DC8DB6F49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3CF5518-F0DF-F011-7242-20E480B2D696}"/>
              </a:ext>
            </a:extLst>
          </p:cNvPr>
          <p:cNvSpPr>
            <a:spLocks noGrp="1"/>
          </p:cNvSpPr>
          <p:nvPr>
            <p:ph type="sldNum" sz="quarter" idx="12"/>
          </p:nvPr>
        </p:nvSpPr>
        <p:spPr/>
        <p:txBody>
          <a:bodyPr/>
          <a:lstStyle/>
          <a:p>
            <a:fld id="{B49FAAB4-E9C2-4C1F-BB35-8E74E92267E2}" type="slidenum">
              <a:rPr lang="en-GB" smtClean="0"/>
              <a:t>‹#›</a:t>
            </a:fld>
            <a:endParaRPr lang="en-GB"/>
          </a:p>
        </p:txBody>
      </p:sp>
    </p:spTree>
    <p:extLst>
      <p:ext uri="{BB962C8B-B14F-4D97-AF65-F5344CB8AC3E}">
        <p14:creationId xmlns:p14="http://schemas.microsoft.com/office/powerpoint/2010/main" val="3970315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933D8-4479-F9ED-B655-CBF05B50692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C157654-AE95-25F4-52B6-EB85DC15760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47878BF-BD1B-B608-A5F3-D6977BEE250F}"/>
              </a:ext>
            </a:extLst>
          </p:cNvPr>
          <p:cNvSpPr>
            <a:spLocks noGrp="1"/>
          </p:cNvSpPr>
          <p:nvPr>
            <p:ph type="dt" sz="half" idx="10"/>
          </p:nvPr>
        </p:nvSpPr>
        <p:spPr/>
        <p:txBody>
          <a:bodyPr/>
          <a:lstStyle/>
          <a:p>
            <a:fld id="{78731B71-C29B-47D9-A53A-7C7B5B4823B1}" type="datetimeFigureOut">
              <a:rPr lang="en-GB" smtClean="0"/>
              <a:t>24/06/2026</a:t>
            </a:fld>
            <a:endParaRPr lang="en-GB"/>
          </a:p>
        </p:txBody>
      </p:sp>
      <p:sp>
        <p:nvSpPr>
          <p:cNvPr id="5" name="Footer Placeholder 4">
            <a:extLst>
              <a:ext uri="{FF2B5EF4-FFF2-40B4-BE49-F238E27FC236}">
                <a16:creationId xmlns:a16="http://schemas.microsoft.com/office/drawing/2014/main" id="{98A1E00C-169D-62E5-7E5C-7C32B280C5C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FF82C7A-A63A-788D-EC87-1AFF581B7D69}"/>
              </a:ext>
            </a:extLst>
          </p:cNvPr>
          <p:cNvSpPr>
            <a:spLocks noGrp="1"/>
          </p:cNvSpPr>
          <p:nvPr>
            <p:ph type="sldNum" sz="quarter" idx="12"/>
          </p:nvPr>
        </p:nvSpPr>
        <p:spPr/>
        <p:txBody>
          <a:bodyPr/>
          <a:lstStyle/>
          <a:p>
            <a:fld id="{B49FAAB4-E9C2-4C1F-BB35-8E74E92267E2}" type="slidenum">
              <a:rPr lang="en-GB" smtClean="0"/>
              <a:t>‹#›</a:t>
            </a:fld>
            <a:endParaRPr lang="en-GB"/>
          </a:p>
        </p:txBody>
      </p:sp>
    </p:spTree>
    <p:extLst>
      <p:ext uri="{BB962C8B-B14F-4D97-AF65-F5344CB8AC3E}">
        <p14:creationId xmlns:p14="http://schemas.microsoft.com/office/powerpoint/2010/main" val="25303569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64526-7C35-5DEA-D585-C2FB192D324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C57545B6-A84F-A1D3-2320-81059B1AA62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69D448A-4C27-D21B-0B10-C87D234812DA}"/>
              </a:ext>
            </a:extLst>
          </p:cNvPr>
          <p:cNvSpPr>
            <a:spLocks noGrp="1"/>
          </p:cNvSpPr>
          <p:nvPr>
            <p:ph type="dt" sz="half" idx="10"/>
          </p:nvPr>
        </p:nvSpPr>
        <p:spPr/>
        <p:txBody>
          <a:bodyPr/>
          <a:lstStyle/>
          <a:p>
            <a:fld id="{78731B71-C29B-47D9-A53A-7C7B5B4823B1}" type="datetimeFigureOut">
              <a:rPr lang="en-GB" smtClean="0"/>
              <a:t>24/06/2026</a:t>
            </a:fld>
            <a:endParaRPr lang="en-GB"/>
          </a:p>
        </p:txBody>
      </p:sp>
      <p:sp>
        <p:nvSpPr>
          <p:cNvPr id="5" name="Footer Placeholder 4">
            <a:extLst>
              <a:ext uri="{FF2B5EF4-FFF2-40B4-BE49-F238E27FC236}">
                <a16:creationId xmlns:a16="http://schemas.microsoft.com/office/drawing/2014/main" id="{6D3A38C5-99E6-BED9-2D23-B1AA33CF0D6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3FB4F20-2013-62C6-BFEB-5B2C45B5E4B5}"/>
              </a:ext>
            </a:extLst>
          </p:cNvPr>
          <p:cNvSpPr>
            <a:spLocks noGrp="1"/>
          </p:cNvSpPr>
          <p:nvPr>
            <p:ph type="sldNum" sz="quarter" idx="12"/>
          </p:nvPr>
        </p:nvSpPr>
        <p:spPr/>
        <p:txBody>
          <a:bodyPr/>
          <a:lstStyle/>
          <a:p>
            <a:fld id="{B49FAAB4-E9C2-4C1F-BB35-8E74E92267E2}" type="slidenum">
              <a:rPr lang="en-GB" smtClean="0"/>
              <a:t>‹#›</a:t>
            </a:fld>
            <a:endParaRPr lang="en-GB"/>
          </a:p>
        </p:txBody>
      </p:sp>
    </p:spTree>
    <p:extLst>
      <p:ext uri="{BB962C8B-B14F-4D97-AF65-F5344CB8AC3E}">
        <p14:creationId xmlns:p14="http://schemas.microsoft.com/office/powerpoint/2010/main" val="1906205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ACBC9B-62F6-A397-5CF7-0433644D774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EA540E3-F908-7561-2EFC-EB07AB74998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DC9B2F6C-8360-E6B2-23B0-D042AB46AB2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A6D3658-3B40-3EFE-E243-D7C9272048D6}"/>
              </a:ext>
            </a:extLst>
          </p:cNvPr>
          <p:cNvSpPr>
            <a:spLocks noGrp="1"/>
          </p:cNvSpPr>
          <p:nvPr>
            <p:ph type="dt" sz="half" idx="10"/>
          </p:nvPr>
        </p:nvSpPr>
        <p:spPr/>
        <p:txBody>
          <a:bodyPr/>
          <a:lstStyle/>
          <a:p>
            <a:fld id="{78731B71-C29B-47D9-A53A-7C7B5B4823B1}" type="datetimeFigureOut">
              <a:rPr lang="en-GB" smtClean="0"/>
              <a:t>24/06/2026</a:t>
            </a:fld>
            <a:endParaRPr lang="en-GB"/>
          </a:p>
        </p:txBody>
      </p:sp>
      <p:sp>
        <p:nvSpPr>
          <p:cNvPr id="6" name="Footer Placeholder 5">
            <a:extLst>
              <a:ext uri="{FF2B5EF4-FFF2-40B4-BE49-F238E27FC236}">
                <a16:creationId xmlns:a16="http://schemas.microsoft.com/office/drawing/2014/main" id="{CEEE10D5-9E95-8DA5-C4CD-115CFA8D6E7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944E491-6F97-D00F-878F-1A01B9BBDF15}"/>
              </a:ext>
            </a:extLst>
          </p:cNvPr>
          <p:cNvSpPr>
            <a:spLocks noGrp="1"/>
          </p:cNvSpPr>
          <p:nvPr>
            <p:ph type="sldNum" sz="quarter" idx="12"/>
          </p:nvPr>
        </p:nvSpPr>
        <p:spPr/>
        <p:txBody>
          <a:bodyPr/>
          <a:lstStyle/>
          <a:p>
            <a:fld id="{B49FAAB4-E9C2-4C1F-BB35-8E74E92267E2}" type="slidenum">
              <a:rPr lang="en-GB" smtClean="0"/>
              <a:t>‹#›</a:t>
            </a:fld>
            <a:endParaRPr lang="en-GB"/>
          </a:p>
        </p:txBody>
      </p:sp>
    </p:spTree>
    <p:extLst>
      <p:ext uri="{BB962C8B-B14F-4D97-AF65-F5344CB8AC3E}">
        <p14:creationId xmlns:p14="http://schemas.microsoft.com/office/powerpoint/2010/main" val="1269277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8902D-5797-26E2-5696-20215750AA55}"/>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E6ADEC4-3184-FEF0-A424-F0168BD23BF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20E6DAD-6849-D267-7100-DE995D0FA6E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1A16FE54-F7DB-8B53-61C5-A2A70A64F6F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CDEE6A5-E64A-E48A-9030-8AF7D958F06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90A6F899-D160-0C8A-FBF4-FA819CC43080}"/>
              </a:ext>
            </a:extLst>
          </p:cNvPr>
          <p:cNvSpPr>
            <a:spLocks noGrp="1"/>
          </p:cNvSpPr>
          <p:nvPr>
            <p:ph type="dt" sz="half" idx="10"/>
          </p:nvPr>
        </p:nvSpPr>
        <p:spPr/>
        <p:txBody>
          <a:bodyPr/>
          <a:lstStyle/>
          <a:p>
            <a:fld id="{78731B71-C29B-47D9-A53A-7C7B5B4823B1}" type="datetimeFigureOut">
              <a:rPr lang="en-GB" smtClean="0"/>
              <a:t>24/06/2026</a:t>
            </a:fld>
            <a:endParaRPr lang="en-GB"/>
          </a:p>
        </p:txBody>
      </p:sp>
      <p:sp>
        <p:nvSpPr>
          <p:cNvPr id="8" name="Footer Placeholder 7">
            <a:extLst>
              <a:ext uri="{FF2B5EF4-FFF2-40B4-BE49-F238E27FC236}">
                <a16:creationId xmlns:a16="http://schemas.microsoft.com/office/drawing/2014/main" id="{063E7331-B624-873F-57D8-3177E269B64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3B965780-25E3-E823-DDA6-4CAE132E8699}"/>
              </a:ext>
            </a:extLst>
          </p:cNvPr>
          <p:cNvSpPr>
            <a:spLocks noGrp="1"/>
          </p:cNvSpPr>
          <p:nvPr>
            <p:ph type="sldNum" sz="quarter" idx="12"/>
          </p:nvPr>
        </p:nvSpPr>
        <p:spPr/>
        <p:txBody>
          <a:bodyPr/>
          <a:lstStyle/>
          <a:p>
            <a:fld id="{B49FAAB4-E9C2-4C1F-BB35-8E74E92267E2}" type="slidenum">
              <a:rPr lang="en-GB" smtClean="0"/>
              <a:t>‹#›</a:t>
            </a:fld>
            <a:endParaRPr lang="en-GB"/>
          </a:p>
        </p:txBody>
      </p:sp>
    </p:spTree>
    <p:extLst>
      <p:ext uri="{BB962C8B-B14F-4D97-AF65-F5344CB8AC3E}">
        <p14:creationId xmlns:p14="http://schemas.microsoft.com/office/powerpoint/2010/main" val="27127000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0783A7-B0E6-5F40-665D-D120F4D3368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9D4C1A7A-8035-6A28-4151-43AED413184D}"/>
              </a:ext>
            </a:extLst>
          </p:cNvPr>
          <p:cNvSpPr>
            <a:spLocks noGrp="1"/>
          </p:cNvSpPr>
          <p:nvPr>
            <p:ph type="dt" sz="half" idx="10"/>
          </p:nvPr>
        </p:nvSpPr>
        <p:spPr/>
        <p:txBody>
          <a:bodyPr/>
          <a:lstStyle/>
          <a:p>
            <a:fld id="{78731B71-C29B-47D9-A53A-7C7B5B4823B1}" type="datetimeFigureOut">
              <a:rPr lang="en-GB" smtClean="0"/>
              <a:t>24/06/2026</a:t>
            </a:fld>
            <a:endParaRPr lang="en-GB"/>
          </a:p>
        </p:txBody>
      </p:sp>
      <p:sp>
        <p:nvSpPr>
          <p:cNvPr id="4" name="Footer Placeholder 3">
            <a:extLst>
              <a:ext uri="{FF2B5EF4-FFF2-40B4-BE49-F238E27FC236}">
                <a16:creationId xmlns:a16="http://schemas.microsoft.com/office/drawing/2014/main" id="{CFCE160F-4716-4C33-4992-2B8E8C7667F6}"/>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23A73D4A-50CA-0BE2-872D-B16302A37E89}"/>
              </a:ext>
            </a:extLst>
          </p:cNvPr>
          <p:cNvSpPr>
            <a:spLocks noGrp="1"/>
          </p:cNvSpPr>
          <p:nvPr>
            <p:ph type="sldNum" sz="quarter" idx="12"/>
          </p:nvPr>
        </p:nvSpPr>
        <p:spPr/>
        <p:txBody>
          <a:bodyPr/>
          <a:lstStyle/>
          <a:p>
            <a:fld id="{B49FAAB4-E9C2-4C1F-BB35-8E74E92267E2}" type="slidenum">
              <a:rPr lang="en-GB" smtClean="0"/>
              <a:t>‹#›</a:t>
            </a:fld>
            <a:endParaRPr lang="en-GB"/>
          </a:p>
        </p:txBody>
      </p:sp>
    </p:spTree>
    <p:extLst>
      <p:ext uri="{BB962C8B-B14F-4D97-AF65-F5344CB8AC3E}">
        <p14:creationId xmlns:p14="http://schemas.microsoft.com/office/powerpoint/2010/main" val="19322953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40FF359-C073-3571-A5D1-B5BE40BC4339}"/>
              </a:ext>
            </a:extLst>
          </p:cNvPr>
          <p:cNvSpPr>
            <a:spLocks noGrp="1"/>
          </p:cNvSpPr>
          <p:nvPr>
            <p:ph type="dt" sz="half" idx="10"/>
          </p:nvPr>
        </p:nvSpPr>
        <p:spPr/>
        <p:txBody>
          <a:bodyPr/>
          <a:lstStyle/>
          <a:p>
            <a:fld id="{78731B71-C29B-47D9-A53A-7C7B5B4823B1}" type="datetimeFigureOut">
              <a:rPr lang="en-GB" smtClean="0"/>
              <a:t>24/06/2026</a:t>
            </a:fld>
            <a:endParaRPr lang="en-GB"/>
          </a:p>
        </p:txBody>
      </p:sp>
      <p:sp>
        <p:nvSpPr>
          <p:cNvPr id="3" name="Footer Placeholder 2">
            <a:extLst>
              <a:ext uri="{FF2B5EF4-FFF2-40B4-BE49-F238E27FC236}">
                <a16:creationId xmlns:a16="http://schemas.microsoft.com/office/drawing/2014/main" id="{7F2FEF11-4F11-9340-9E8E-B4FAF131F50F}"/>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FA447870-DF4C-2C37-ECA4-D015E9E9C8F6}"/>
              </a:ext>
            </a:extLst>
          </p:cNvPr>
          <p:cNvSpPr>
            <a:spLocks noGrp="1"/>
          </p:cNvSpPr>
          <p:nvPr>
            <p:ph type="sldNum" sz="quarter" idx="12"/>
          </p:nvPr>
        </p:nvSpPr>
        <p:spPr/>
        <p:txBody>
          <a:bodyPr/>
          <a:lstStyle/>
          <a:p>
            <a:fld id="{B49FAAB4-E9C2-4C1F-BB35-8E74E92267E2}" type="slidenum">
              <a:rPr lang="en-GB" smtClean="0"/>
              <a:t>‹#›</a:t>
            </a:fld>
            <a:endParaRPr lang="en-GB"/>
          </a:p>
        </p:txBody>
      </p:sp>
    </p:spTree>
    <p:extLst>
      <p:ext uri="{BB962C8B-B14F-4D97-AF65-F5344CB8AC3E}">
        <p14:creationId xmlns:p14="http://schemas.microsoft.com/office/powerpoint/2010/main" val="16039586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F579-CACE-07D6-454D-8990355DB4D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D0D5803-8118-5809-8B2F-5845C0B9F02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77F2F202-E85C-C616-E07F-702C2F90F1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26DA11E-5D47-7277-AAC5-1085C00581DF}"/>
              </a:ext>
            </a:extLst>
          </p:cNvPr>
          <p:cNvSpPr>
            <a:spLocks noGrp="1"/>
          </p:cNvSpPr>
          <p:nvPr>
            <p:ph type="dt" sz="half" idx="10"/>
          </p:nvPr>
        </p:nvSpPr>
        <p:spPr/>
        <p:txBody>
          <a:bodyPr/>
          <a:lstStyle/>
          <a:p>
            <a:fld id="{78731B71-C29B-47D9-A53A-7C7B5B4823B1}" type="datetimeFigureOut">
              <a:rPr lang="en-GB" smtClean="0"/>
              <a:t>24/06/2026</a:t>
            </a:fld>
            <a:endParaRPr lang="en-GB"/>
          </a:p>
        </p:txBody>
      </p:sp>
      <p:sp>
        <p:nvSpPr>
          <p:cNvPr id="6" name="Footer Placeholder 5">
            <a:extLst>
              <a:ext uri="{FF2B5EF4-FFF2-40B4-BE49-F238E27FC236}">
                <a16:creationId xmlns:a16="http://schemas.microsoft.com/office/drawing/2014/main" id="{9DEAAEC0-2A6A-9095-9EAD-63E4AA6E94C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4758341-4FA7-5067-17B5-DDADC46C5A22}"/>
              </a:ext>
            </a:extLst>
          </p:cNvPr>
          <p:cNvSpPr>
            <a:spLocks noGrp="1"/>
          </p:cNvSpPr>
          <p:nvPr>
            <p:ph type="sldNum" sz="quarter" idx="12"/>
          </p:nvPr>
        </p:nvSpPr>
        <p:spPr/>
        <p:txBody>
          <a:bodyPr/>
          <a:lstStyle/>
          <a:p>
            <a:fld id="{B49FAAB4-E9C2-4C1F-BB35-8E74E92267E2}" type="slidenum">
              <a:rPr lang="en-GB" smtClean="0"/>
              <a:t>‹#›</a:t>
            </a:fld>
            <a:endParaRPr lang="en-GB"/>
          </a:p>
        </p:txBody>
      </p:sp>
    </p:spTree>
    <p:extLst>
      <p:ext uri="{BB962C8B-B14F-4D97-AF65-F5344CB8AC3E}">
        <p14:creationId xmlns:p14="http://schemas.microsoft.com/office/powerpoint/2010/main" val="42897001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A7930-39A5-0552-722F-4D98F85FB57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B1B05C84-34D7-2779-7C4C-AD78F676C6E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6E217ABC-60F5-EF8A-D809-01C0A5F65A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C9C613-157D-C11E-F725-EDC590812B2B}"/>
              </a:ext>
            </a:extLst>
          </p:cNvPr>
          <p:cNvSpPr>
            <a:spLocks noGrp="1"/>
          </p:cNvSpPr>
          <p:nvPr>
            <p:ph type="dt" sz="half" idx="10"/>
          </p:nvPr>
        </p:nvSpPr>
        <p:spPr/>
        <p:txBody>
          <a:bodyPr/>
          <a:lstStyle/>
          <a:p>
            <a:fld id="{78731B71-C29B-47D9-A53A-7C7B5B4823B1}" type="datetimeFigureOut">
              <a:rPr lang="en-GB" smtClean="0"/>
              <a:t>24/06/2026</a:t>
            </a:fld>
            <a:endParaRPr lang="en-GB"/>
          </a:p>
        </p:txBody>
      </p:sp>
      <p:sp>
        <p:nvSpPr>
          <p:cNvPr id="6" name="Footer Placeholder 5">
            <a:extLst>
              <a:ext uri="{FF2B5EF4-FFF2-40B4-BE49-F238E27FC236}">
                <a16:creationId xmlns:a16="http://schemas.microsoft.com/office/drawing/2014/main" id="{FE2B2CF7-6418-DF15-F82B-63B693DBC70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C6489E3-71F5-F182-8AC5-CB809C2EEC23}"/>
              </a:ext>
            </a:extLst>
          </p:cNvPr>
          <p:cNvSpPr>
            <a:spLocks noGrp="1"/>
          </p:cNvSpPr>
          <p:nvPr>
            <p:ph type="sldNum" sz="quarter" idx="12"/>
          </p:nvPr>
        </p:nvSpPr>
        <p:spPr/>
        <p:txBody>
          <a:bodyPr/>
          <a:lstStyle/>
          <a:p>
            <a:fld id="{B49FAAB4-E9C2-4C1F-BB35-8E74E92267E2}" type="slidenum">
              <a:rPr lang="en-GB" smtClean="0"/>
              <a:t>‹#›</a:t>
            </a:fld>
            <a:endParaRPr lang="en-GB"/>
          </a:p>
        </p:txBody>
      </p:sp>
    </p:spTree>
    <p:extLst>
      <p:ext uri="{BB962C8B-B14F-4D97-AF65-F5344CB8AC3E}">
        <p14:creationId xmlns:p14="http://schemas.microsoft.com/office/powerpoint/2010/main" val="42712572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EEDA8-2D8F-4016-BECD-B216C82B2718}"/>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80F7D55-E8AD-BD9A-89BC-3D3616DA23E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8CFC710-2642-0EE6-EDC1-030856D33E7C}"/>
              </a:ext>
            </a:extLst>
          </p:cNvPr>
          <p:cNvSpPr>
            <a:spLocks noGrp="1"/>
          </p:cNvSpPr>
          <p:nvPr>
            <p:ph type="dt" sz="half" idx="10"/>
          </p:nvPr>
        </p:nvSpPr>
        <p:spPr/>
        <p:txBody>
          <a:bodyPr/>
          <a:lstStyle/>
          <a:p>
            <a:fld id="{78731B71-C29B-47D9-A53A-7C7B5B4823B1}" type="datetimeFigureOut">
              <a:rPr lang="en-GB" smtClean="0"/>
              <a:t>24/06/2026</a:t>
            </a:fld>
            <a:endParaRPr lang="en-GB"/>
          </a:p>
        </p:txBody>
      </p:sp>
      <p:sp>
        <p:nvSpPr>
          <p:cNvPr id="5" name="Footer Placeholder 4">
            <a:extLst>
              <a:ext uri="{FF2B5EF4-FFF2-40B4-BE49-F238E27FC236}">
                <a16:creationId xmlns:a16="http://schemas.microsoft.com/office/drawing/2014/main" id="{42B094B4-2468-1938-0B76-F46B60EA5B9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FABF04F-1ABB-AE61-565B-C69CAF93504B}"/>
              </a:ext>
            </a:extLst>
          </p:cNvPr>
          <p:cNvSpPr>
            <a:spLocks noGrp="1"/>
          </p:cNvSpPr>
          <p:nvPr>
            <p:ph type="sldNum" sz="quarter" idx="12"/>
          </p:nvPr>
        </p:nvSpPr>
        <p:spPr/>
        <p:txBody>
          <a:bodyPr/>
          <a:lstStyle/>
          <a:p>
            <a:fld id="{B49FAAB4-E9C2-4C1F-BB35-8E74E92267E2}" type="slidenum">
              <a:rPr lang="en-GB" smtClean="0"/>
              <a:t>‹#›</a:t>
            </a:fld>
            <a:endParaRPr lang="en-GB"/>
          </a:p>
        </p:txBody>
      </p:sp>
    </p:spTree>
    <p:extLst>
      <p:ext uri="{BB962C8B-B14F-4D97-AF65-F5344CB8AC3E}">
        <p14:creationId xmlns:p14="http://schemas.microsoft.com/office/powerpoint/2010/main" val="30193861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6DE397-BE4A-7EF1-CC0E-D5D033B0802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2645224-AE04-9E30-FDED-D201D7611F0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5426762-1AF7-5A74-1AFB-34075BCC3B87}"/>
              </a:ext>
            </a:extLst>
          </p:cNvPr>
          <p:cNvSpPr>
            <a:spLocks noGrp="1"/>
          </p:cNvSpPr>
          <p:nvPr>
            <p:ph type="dt" sz="half" idx="10"/>
          </p:nvPr>
        </p:nvSpPr>
        <p:spPr/>
        <p:txBody>
          <a:bodyPr/>
          <a:lstStyle/>
          <a:p>
            <a:fld id="{78731B71-C29B-47D9-A53A-7C7B5B4823B1}" type="datetimeFigureOut">
              <a:rPr lang="en-GB" smtClean="0"/>
              <a:t>24/06/2026</a:t>
            </a:fld>
            <a:endParaRPr lang="en-GB"/>
          </a:p>
        </p:txBody>
      </p:sp>
      <p:sp>
        <p:nvSpPr>
          <p:cNvPr id="5" name="Footer Placeholder 4">
            <a:extLst>
              <a:ext uri="{FF2B5EF4-FFF2-40B4-BE49-F238E27FC236}">
                <a16:creationId xmlns:a16="http://schemas.microsoft.com/office/drawing/2014/main" id="{AECE6CBE-E184-6F1A-A931-873456B034C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195F6D1-8259-A1ED-FE69-25EB0095DFB5}"/>
              </a:ext>
            </a:extLst>
          </p:cNvPr>
          <p:cNvSpPr>
            <a:spLocks noGrp="1"/>
          </p:cNvSpPr>
          <p:nvPr>
            <p:ph type="sldNum" sz="quarter" idx="12"/>
          </p:nvPr>
        </p:nvSpPr>
        <p:spPr/>
        <p:txBody>
          <a:bodyPr/>
          <a:lstStyle/>
          <a:p>
            <a:fld id="{B49FAAB4-E9C2-4C1F-BB35-8E74E92267E2}" type="slidenum">
              <a:rPr lang="en-GB" smtClean="0"/>
              <a:t>‹#›</a:t>
            </a:fld>
            <a:endParaRPr lang="en-GB"/>
          </a:p>
        </p:txBody>
      </p:sp>
    </p:spTree>
    <p:extLst>
      <p:ext uri="{BB962C8B-B14F-4D97-AF65-F5344CB8AC3E}">
        <p14:creationId xmlns:p14="http://schemas.microsoft.com/office/powerpoint/2010/main" val="23770910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22C8C82-EF20-2448-4425-4DF6DE68752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6C15EEE-F1FE-8169-C5D7-7E975F016D7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DEC8329-A449-3E21-5678-D1F5BF09DFE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8731B71-C29B-47D9-A53A-7C7B5B4823B1}" type="datetimeFigureOut">
              <a:rPr lang="en-GB" smtClean="0"/>
              <a:t>24/06/2026</a:t>
            </a:fld>
            <a:endParaRPr lang="en-GB"/>
          </a:p>
        </p:txBody>
      </p:sp>
      <p:sp>
        <p:nvSpPr>
          <p:cNvPr id="5" name="Footer Placeholder 4">
            <a:extLst>
              <a:ext uri="{FF2B5EF4-FFF2-40B4-BE49-F238E27FC236}">
                <a16:creationId xmlns:a16="http://schemas.microsoft.com/office/drawing/2014/main" id="{FF1A0940-36F0-0F7C-E55D-7A4F20784E5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B986BFB8-441B-A3DE-23D7-3AB91530EC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49FAAB4-E9C2-4C1F-BB35-8E74E92267E2}" type="slidenum">
              <a:rPr lang="en-GB" smtClean="0"/>
              <a:t>‹#›</a:t>
            </a:fld>
            <a:endParaRPr lang="en-GB"/>
          </a:p>
        </p:txBody>
      </p:sp>
    </p:spTree>
    <p:extLst>
      <p:ext uri="{BB962C8B-B14F-4D97-AF65-F5344CB8AC3E}">
        <p14:creationId xmlns:p14="http://schemas.microsoft.com/office/powerpoint/2010/main" val="23715019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a:extLst>
              <a:ext uri="{FF2B5EF4-FFF2-40B4-BE49-F238E27FC236}">
                <a16:creationId xmlns:a16="http://schemas.microsoft.com/office/drawing/2014/main" id="{BB3FD38D-AAEF-6241-AC3E-B3F4388481D1}"/>
              </a:ext>
            </a:extLst>
          </p:cNvPr>
          <p:cNvSpPr/>
          <p:nvPr/>
        </p:nvSpPr>
        <p:spPr>
          <a:xfrm>
            <a:off x="125576" y="115517"/>
            <a:ext cx="2631650" cy="712519"/>
          </a:xfrm>
          <a:prstGeom prst="roundRect">
            <a:avLst/>
          </a:prstGeom>
          <a:solidFill>
            <a:schemeClr val="accent6">
              <a:lumMod val="75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65314" tIns="32657" rIns="65314" bIns="32657" rtlCol="0" anchor="ctr"/>
          <a:lstStyle/>
          <a:p>
            <a:pPr algn="ctr"/>
            <a:r>
              <a:rPr lang="en-US" sz="1200" dirty="0">
                <a:cs typeface="Calibri"/>
              </a:rPr>
              <a:t>	</a:t>
            </a:r>
            <a:r>
              <a:rPr lang="en-US" sz="1400" dirty="0">
                <a:cs typeface="Calibri"/>
              </a:rPr>
              <a:t>Attendance Policy 	on a page</a:t>
            </a:r>
            <a:endParaRPr lang="en-US" sz="1200" dirty="0"/>
          </a:p>
        </p:txBody>
      </p:sp>
      <p:sp>
        <p:nvSpPr>
          <p:cNvPr id="5" name="Rounded Rectangle 4">
            <a:extLst>
              <a:ext uri="{FF2B5EF4-FFF2-40B4-BE49-F238E27FC236}">
                <a16:creationId xmlns:a16="http://schemas.microsoft.com/office/drawing/2014/main" id="{98BE43A2-AD01-3F46-A1DE-EF9974890E74}"/>
              </a:ext>
            </a:extLst>
          </p:cNvPr>
          <p:cNvSpPr/>
          <p:nvPr/>
        </p:nvSpPr>
        <p:spPr>
          <a:xfrm>
            <a:off x="131006" y="828036"/>
            <a:ext cx="2631650" cy="6029964"/>
          </a:xfrm>
          <a:prstGeom prst="roundRect">
            <a:avLst/>
          </a:prstGeom>
          <a:solidFill>
            <a:srgbClr val="E4F6DE"/>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288000" rIns="0" bIns="324000" rtlCol="0" anchor="ctr"/>
          <a:lstStyle/>
          <a:p>
            <a:pPr algn="ctr">
              <a:lnSpc>
                <a:spcPct val="107000"/>
              </a:lnSpc>
              <a:spcAft>
                <a:spcPts val="400"/>
              </a:spcAft>
            </a:pPr>
            <a:r>
              <a:rPr lang="en-GB" sz="12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Overview of attendance at TGAT</a:t>
            </a:r>
          </a:p>
          <a:p>
            <a:pPr>
              <a:lnSpc>
                <a:spcPct val="107000"/>
              </a:lnSpc>
              <a:spcAft>
                <a:spcPts val="400"/>
              </a:spcAft>
            </a:pPr>
            <a:r>
              <a:rPr lang="en-GB" sz="1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Our school is dedicated to child-centred actions and establishing a collective responsibility for attendance. Regular attendance directly correlates with academic success and the development of social skills and other life skills. </a:t>
            </a:r>
          </a:p>
          <a:p>
            <a:pPr>
              <a:lnSpc>
                <a:spcPct val="107000"/>
              </a:lnSpc>
              <a:spcAft>
                <a:spcPts val="400"/>
              </a:spcAft>
            </a:pPr>
            <a:r>
              <a:rPr lang="en-GB" sz="1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Attendance is everyone’s business and promoting regular attendance is the responsibility of the whole school community. Our </a:t>
            </a:r>
            <a:r>
              <a:rPr lang="en-GB" sz="12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Senior Attendance Champion</a:t>
            </a:r>
            <a:r>
              <a:rPr lang="en-GB" sz="1200"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GB" sz="1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is </a:t>
            </a:r>
            <a:r>
              <a:rPr lang="en-GB" sz="1200" i="1" kern="100" dirty="0">
                <a:solidFill>
                  <a:schemeClr val="tx1"/>
                </a:solidFill>
                <a:latin typeface="Calibri" panose="020F0502020204030204" pitchFamily="34" charset="0"/>
                <a:ea typeface="Calibri" panose="020F0502020204030204" pitchFamily="34" charset="0"/>
                <a:cs typeface="Times New Roman" panose="02020603050405020304" pitchFamily="18" charset="0"/>
              </a:rPr>
              <a:t>Catherine O’Donoghue</a:t>
            </a:r>
            <a:r>
              <a:rPr lang="en-GB" sz="1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and they, alongside senior leaders, teachers and support staff, governance, parents/carers and pupils themselves, play an essential role in supporting and promoting good attendance.</a:t>
            </a:r>
          </a:p>
          <a:p>
            <a:pPr>
              <a:lnSpc>
                <a:spcPct val="107000"/>
              </a:lnSpc>
            </a:pPr>
            <a:r>
              <a:rPr lang="en-GB" sz="1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Securing good attendance is also a fundamental responsibility within our duty to safeguarding and promote the welfare of children. We will investigate any concerns about a child’s attendance to ensure their wellbeing. Unexplained or extended absences will trigger safeguarding procedures, including home visits and communication with relevant </a:t>
            </a:r>
          </a:p>
          <a:p>
            <a:pPr>
              <a:lnSpc>
                <a:spcPct val="107000"/>
              </a:lnSpc>
              <a:spcAft>
                <a:spcPts val="400"/>
              </a:spcAft>
            </a:pPr>
            <a:r>
              <a:rPr lang="en-GB" sz="1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agencies. </a:t>
            </a:r>
          </a:p>
        </p:txBody>
      </p:sp>
      <p:sp>
        <p:nvSpPr>
          <p:cNvPr id="6" name="Rounded Rectangle 5">
            <a:extLst>
              <a:ext uri="{FF2B5EF4-FFF2-40B4-BE49-F238E27FC236}">
                <a16:creationId xmlns:a16="http://schemas.microsoft.com/office/drawing/2014/main" id="{95A758E6-2876-184D-9042-1AC3E1B586A5}"/>
              </a:ext>
            </a:extLst>
          </p:cNvPr>
          <p:cNvSpPr/>
          <p:nvPr/>
        </p:nvSpPr>
        <p:spPr>
          <a:xfrm>
            <a:off x="2913180" y="107209"/>
            <a:ext cx="4021020" cy="3569441"/>
          </a:xfrm>
          <a:prstGeom prst="roundRect">
            <a:avLst/>
          </a:prstGeom>
          <a:solidFill>
            <a:srgbClr val="55B832"/>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324000" rIns="0" bIns="0" rtlCol="0" anchor="ctr" anchorCtr="0"/>
          <a:lstStyle/>
          <a:p>
            <a:pPr algn="ctr">
              <a:lnSpc>
                <a:spcPct val="107000"/>
              </a:lnSpc>
              <a:spcAft>
                <a:spcPts val="400"/>
              </a:spcAft>
            </a:pPr>
            <a:r>
              <a:rPr lang="en-GB" sz="1200" b="1" kern="100" dirty="0">
                <a:effectLst/>
                <a:latin typeface="Calibri" panose="020F0502020204030204" pitchFamily="34" charset="0"/>
                <a:ea typeface="Calibri" panose="020F0502020204030204" pitchFamily="34" charset="0"/>
                <a:cs typeface="Times New Roman" panose="02020603050405020304" pitchFamily="18" charset="0"/>
              </a:rPr>
              <a:t>Attendance and punctuality expectations</a:t>
            </a:r>
          </a:p>
          <a:p>
            <a:pPr>
              <a:lnSpc>
                <a:spcPct val="107000"/>
              </a:lnSpc>
              <a:spcAft>
                <a:spcPts val="400"/>
              </a:spcAft>
            </a:pPr>
            <a:r>
              <a:rPr lang="en-GB" sz="1200" kern="100" dirty="0">
                <a:effectLst/>
                <a:latin typeface="Calibri" panose="020F0502020204030204" pitchFamily="34" charset="0"/>
                <a:ea typeface="Calibri" panose="020F0502020204030204" pitchFamily="34" charset="0"/>
                <a:cs typeface="Times New Roman" panose="02020603050405020304" pitchFamily="18" charset="0"/>
              </a:rPr>
              <a:t>Our school day begins at </a:t>
            </a:r>
            <a:r>
              <a:rPr lang="en-GB" sz="1200" kern="100" dirty="0">
                <a:latin typeface="Calibri" panose="020F0502020204030204" pitchFamily="34" charset="0"/>
                <a:ea typeface="Calibri" panose="020F0502020204030204" pitchFamily="34" charset="0"/>
                <a:cs typeface="Times New Roman" panose="02020603050405020304" pitchFamily="18" charset="0"/>
              </a:rPr>
              <a:t>8.45am</a:t>
            </a:r>
            <a:r>
              <a:rPr lang="en-GB" sz="1200" kern="100" dirty="0">
                <a:effectLst/>
                <a:latin typeface="Calibri" panose="020F0502020204030204" pitchFamily="34" charset="0"/>
                <a:ea typeface="Calibri" panose="020F0502020204030204" pitchFamily="34" charset="0"/>
                <a:cs typeface="Times New Roman" panose="02020603050405020304" pitchFamily="18" charset="0"/>
              </a:rPr>
              <a:t> and ends at 3</a:t>
            </a:r>
            <a:r>
              <a:rPr lang="en-GB" sz="1200" kern="100" dirty="0">
                <a:latin typeface="Calibri" panose="020F0502020204030204" pitchFamily="34" charset="0"/>
                <a:ea typeface="Calibri" panose="020F0502020204030204" pitchFamily="34" charset="0"/>
                <a:cs typeface="Times New Roman" panose="02020603050405020304" pitchFamily="18" charset="0"/>
              </a:rPr>
              <a:t>.15pm</a:t>
            </a:r>
            <a:r>
              <a:rPr lang="en-GB" sz="1200" kern="100" dirty="0">
                <a:effectLst/>
                <a:latin typeface="Calibri" panose="020F0502020204030204" pitchFamily="34" charset="0"/>
                <a:ea typeface="Calibri" panose="020F0502020204030204" pitchFamily="34" charset="0"/>
                <a:cs typeface="Times New Roman" panose="02020603050405020304" pitchFamily="18" charset="0"/>
              </a:rPr>
              <a:t>. Morning registration opens at 8.45am and closes at 9.15am, and afternoon registration opens at </a:t>
            </a:r>
            <a:r>
              <a:rPr lang="en-GB" sz="1200" kern="100" dirty="0">
                <a:latin typeface="Calibri" panose="020F0502020204030204" pitchFamily="34" charset="0"/>
                <a:ea typeface="Calibri" panose="020F0502020204030204" pitchFamily="34" charset="0"/>
                <a:cs typeface="Times New Roman" panose="02020603050405020304" pitchFamily="18" charset="0"/>
              </a:rPr>
              <a:t>1.00pm</a:t>
            </a:r>
            <a:r>
              <a:rPr lang="en-GB" sz="1200" kern="100" dirty="0">
                <a:effectLst/>
                <a:latin typeface="Calibri" panose="020F0502020204030204" pitchFamily="34" charset="0"/>
                <a:ea typeface="Calibri" panose="020F0502020204030204" pitchFamily="34" charset="0"/>
                <a:cs typeface="Times New Roman" panose="02020603050405020304" pitchFamily="18" charset="0"/>
              </a:rPr>
              <a:t> and closes at 1.30pm. Children are expected to arrive on time and attend all lessons and activities.</a:t>
            </a:r>
          </a:p>
          <a:p>
            <a:pPr>
              <a:lnSpc>
                <a:spcPct val="107000"/>
              </a:lnSpc>
              <a:spcAft>
                <a:spcPts val="400"/>
              </a:spcAft>
            </a:pPr>
            <a:r>
              <a:rPr lang="en-GB" sz="1200" kern="100" dirty="0">
                <a:effectLst/>
                <a:latin typeface="Calibri" panose="020F0502020204030204" pitchFamily="34" charset="0"/>
                <a:ea typeface="Calibri" panose="020F0502020204030204" pitchFamily="34" charset="0"/>
                <a:cs typeface="Times New Roman" panose="02020603050405020304" pitchFamily="18" charset="0"/>
              </a:rPr>
              <a:t>Pupils are marked absent if they do not attend school for any reason or if they arrive after the register has closed. </a:t>
            </a:r>
          </a:p>
          <a:p>
            <a:pPr>
              <a:lnSpc>
                <a:spcPct val="107000"/>
              </a:lnSpc>
              <a:spcAft>
                <a:spcPts val="400"/>
              </a:spcAft>
            </a:pPr>
            <a:r>
              <a:rPr lang="en-GB" sz="1200" kern="100" dirty="0">
                <a:effectLst/>
                <a:latin typeface="Calibri" panose="020F0502020204030204" pitchFamily="34" charset="0"/>
                <a:ea typeface="Calibri" panose="020F0502020204030204" pitchFamily="34" charset="0"/>
                <a:cs typeface="Times New Roman" panose="02020603050405020304" pitchFamily="18" charset="0"/>
              </a:rPr>
              <a:t>Absence will be </a:t>
            </a:r>
            <a:r>
              <a:rPr lang="en-GB" sz="1200" b="1" kern="100" dirty="0">
                <a:effectLst/>
                <a:latin typeface="Calibri" panose="020F0502020204030204" pitchFamily="34" charset="0"/>
                <a:ea typeface="Calibri" panose="020F0502020204030204" pitchFamily="34" charset="0"/>
                <a:cs typeface="Times New Roman" panose="02020603050405020304" pitchFamily="18" charset="0"/>
              </a:rPr>
              <a:t>unauthorised</a:t>
            </a:r>
            <a:r>
              <a:rPr lang="en-GB" sz="1200" kern="100" dirty="0">
                <a:effectLst/>
                <a:latin typeface="Calibri" panose="020F0502020204030204" pitchFamily="34" charset="0"/>
                <a:ea typeface="Calibri" panose="020F0502020204030204" pitchFamily="34" charset="0"/>
                <a:cs typeface="Times New Roman" panose="02020603050405020304" pitchFamily="18" charset="0"/>
              </a:rPr>
              <a:t> for truancy, unexplained absence, arriving after register close, shopping, birthdays, looking after other children, day trips or holidays, and keeping a child off school unnecessarily. </a:t>
            </a:r>
          </a:p>
          <a:p>
            <a:pPr>
              <a:lnSpc>
                <a:spcPct val="107000"/>
              </a:lnSpc>
              <a:spcAft>
                <a:spcPts val="400"/>
              </a:spcAft>
            </a:pPr>
            <a:r>
              <a:rPr lang="en-GB" sz="1200" kern="100" dirty="0">
                <a:effectLst/>
                <a:latin typeface="Calibri" panose="020F0502020204030204" pitchFamily="34" charset="0"/>
                <a:ea typeface="Calibri" panose="020F0502020204030204" pitchFamily="34" charset="0"/>
                <a:cs typeface="Times New Roman" panose="02020603050405020304" pitchFamily="18" charset="0"/>
              </a:rPr>
              <a:t>It is usually appropriate for children to attend with</a:t>
            </a:r>
            <a:r>
              <a:rPr lang="en-GB" sz="1200" b="1" kern="100" dirty="0">
                <a:effectLst/>
                <a:latin typeface="Calibri" panose="020F0502020204030204" pitchFamily="34" charset="0"/>
                <a:ea typeface="Calibri" panose="020F0502020204030204" pitchFamily="34" charset="0"/>
                <a:cs typeface="Times New Roman" panose="02020603050405020304" pitchFamily="18" charset="0"/>
              </a:rPr>
              <a:t> minor illnesses</a:t>
            </a:r>
            <a:r>
              <a:rPr lang="en-GB" sz="1200" kern="100" dirty="0">
                <a:effectLst/>
                <a:latin typeface="Calibri" panose="020F0502020204030204" pitchFamily="34" charset="0"/>
                <a:ea typeface="Calibri" panose="020F0502020204030204" pitchFamily="34" charset="0"/>
                <a:cs typeface="Times New Roman" panose="02020603050405020304" pitchFamily="18" charset="0"/>
              </a:rPr>
              <a:t> or general cold symptoms (cough, runny nose, sore throat). </a:t>
            </a:r>
          </a:p>
          <a:p>
            <a:pPr>
              <a:lnSpc>
                <a:spcPct val="107000"/>
              </a:lnSpc>
              <a:spcAft>
                <a:spcPts val="400"/>
              </a:spcAft>
            </a:pPr>
            <a:r>
              <a:rPr lang="en-GB" sz="1200" kern="100" dirty="0">
                <a:latin typeface="Calibri" panose="020F0502020204030204" pitchFamily="34" charset="0"/>
                <a:ea typeface="Calibri" panose="020F0502020204030204" pitchFamily="34" charset="0"/>
                <a:cs typeface="Times New Roman" panose="02020603050405020304" pitchFamily="18" charset="0"/>
              </a:rPr>
              <a:t>All absences are authorised at the Principal’s discretion.</a:t>
            </a: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400"/>
              </a:spcAft>
            </a:pP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400"/>
              </a:spcAft>
            </a:pPr>
            <a:endParaRPr lang="en-GB" sz="1200" b="1"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Rounded Rectangle 6">
            <a:extLst>
              <a:ext uri="{FF2B5EF4-FFF2-40B4-BE49-F238E27FC236}">
                <a16:creationId xmlns:a16="http://schemas.microsoft.com/office/drawing/2014/main" id="{9DF2ABCE-6BA7-C24C-A095-9CE94B872C2F}"/>
              </a:ext>
            </a:extLst>
          </p:cNvPr>
          <p:cNvSpPr/>
          <p:nvPr/>
        </p:nvSpPr>
        <p:spPr>
          <a:xfrm>
            <a:off x="2929018" y="3762375"/>
            <a:ext cx="4005181" cy="2988415"/>
          </a:xfrm>
          <a:prstGeom prst="roundRect">
            <a:avLst/>
          </a:prstGeom>
          <a:solidFill>
            <a:srgbClr val="BEEAB0"/>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144000" rIns="0" bIns="0" rtlCol="0" anchor="ctr" anchorCtr="0"/>
          <a:lstStyle/>
          <a:p>
            <a:pPr algn="ctr">
              <a:spcAft>
                <a:spcPts val="400"/>
              </a:spcAft>
            </a:pPr>
            <a:r>
              <a:rPr lang="en-US" sz="1200" b="1" dirty="0">
                <a:solidFill>
                  <a:schemeClr val="tx1"/>
                </a:solidFill>
                <a:latin typeface="Calibri" panose="020F0502020204030204" pitchFamily="34" charset="0"/>
                <a:cs typeface="Calibri" panose="020F0502020204030204" pitchFamily="34" charset="0"/>
              </a:rPr>
              <a:t>Our approach to securing good attendance</a:t>
            </a:r>
          </a:p>
          <a:p>
            <a:pPr lvl="0"/>
            <a:r>
              <a:rPr lang="en-GB" sz="1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Our attendance philosophy is rooted in a recognition-based approach, which recognises and incentivises excellent attendance and punctuality through </a:t>
            </a:r>
            <a:r>
              <a:rPr lang="en-GB" sz="120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p</a:t>
            </a:r>
            <a:r>
              <a:rPr lang="en-GB" sz="1200" dirty="0">
                <a:solidFill>
                  <a:schemeClr val="tx1"/>
                </a:solidFill>
                <a:latin typeface="Calibri" panose="020F0502020204030204" pitchFamily="34" charset="0"/>
                <a:ea typeface="Calibri" panose="020F0502020204030204" pitchFamily="34" charset="0"/>
                <a:cs typeface="Calibri" panose="020F0502020204030204" pitchFamily="34" charset="0"/>
              </a:rPr>
              <a:t>ositive comments / recognition from staff, attendance certificates / assemblies (SAM the Bear), weekly recognition on our Yew to You</a:t>
            </a:r>
          </a:p>
          <a:p>
            <a:pPr lvl="0"/>
            <a:r>
              <a:rPr lang="en-GB" sz="1200" dirty="0">
                <a:solidFill>
                  <a:schemeClr val="tx1"/>
                </a:solidFill>
                <a:latin typeface="Calibri" panose="020F0502020204030204" pitchFamily="34" charset="0"/>
                <a:ea typeface="Calibri" panose="020F0502020204030204" pitchFamily="34" charset="0"/>
                <a:cs typeface="Calibri" panose="020F0502020204030204" pitchFamily="34" charset="0"/>
              </a:rPr>
              <a:t>phone calls / letters / postcards sent home etc. </a:t>
            </a:r>
          </a:p>
          <a:p>
            <a:pPr>
              <a:lnSpc>
                <a:spcPct val="107000"/>
              </a:lnSpc>
              <a:spcAft>
                <a:spcPts val="400"/>
              </a:spcAft>
            </a:pPr>
            <a:r>
              <a:rPr lang="en-GB" sz="1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Our </a:t>
            </a:r>
            <a:r>
              <a:rPr lang="en-GB" sz="12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multi-stage system of support </a:t>
            </a:r>
            <a:r>
              <a:rPr lang="en-GB" sz="1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involves three stages of intervention. </a:t>
            </a:r>
            <a:r>
              <a:rPr lang="en-GB" sz="1200" b="1"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Stage one </a:t>
            </a:r>
            <a:r>
              <a:rPr lang="en-GB" sz="1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is a universal approach to establish an attendance approach that benefits all children; </a:t>
            </a:r>
            <a:r>
              <a:rPr lang="en-GB" sz="1200" b="1"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Stage two </a:t>
            </a:r>
            <a:r>
              <a:rPr lang="en-GB" sz="1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involves internal individualised strategies and early help support tailored to individual needs; and </a:t>
            </a:r>
            <a:r>
              <a:rPr lang="en-GB" sz="1200" b="1" i="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Stage three </a:t>
            </a:r>
            <a:r>
              <a:rPr lang="en-GB" sz="1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focuses on specialised support for pupils and their families, including access to external agency support.</a:t>
            </a:r>
          </a:p>
        </p:txBody>
      </p:sp>
      <p:sp>
        <p:nvSpPr>
          <p:cNvPr id="8" name="Rounded Rectangle 7">
            <a:extLst>
              <a:ext uri="{FF2B5EF4-FFF2-40B4-BE49-F238E27FC236}">
                <a16:creationId xmlns:a16="http://schemas.microsoft.com/office/drawing/2014/main" id="{5C017F9D-2866-6346-86B4-4D2198831D5D}"/>
              </a:ext>
            </a:extLst>
          </p:cNvPr>
          <p:cNvSpPr/>
          <p:nvPr/>
        </p:nvSpPr>
        <p:spPr>
          <a:xfrm>
            <a:off x="7100564" y="4846709"/>
            <a:ext cx="4976269" cy="1895773"/>
          </a:xfrm>
          <a:prstGeom prst="roundRect">
            <a:avLst/>
          </a:prstGeom>
          <a:solidFill>
            <a:srgbClr val="00B050"/>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bg1"/>
                </a:solidFill>
                <a:latin typeface="Calibri" panose="020F0502020204030204" pitchFamily="34" charset="0"/>
                <a:cs typeface="Calibri" panose="020F0502020204030204" pitchFamily="34" charset="0"/>
              </a:rPr>
              <a:t>National threshold for Penalty Notices</a:t>
            </a:r>
          </a:p>
          <a:p>
            <a:pPr>
              <a:spcAft>
                <a:spcPts val="400"/>
              </a:spcAft>
            </a:pPr>
            <a:r>
              <a:rPr lang="en-US" sz="1200" dirty="0">
                <a:solidFill>
                  <a:schemeClr val="bg1"/>
                </a:solidFill>
                <a:latin typeface="Calibri" panose="020F0502020204030204" pitchFamily="34" charset="0"/>
                <a:cs typeface="Calibri" panose="020F0502020204030204" pitchFamily="34" charset="0"/>
              </a:rPr>
              <a:t>A Penalty Notice will be considered by the local authority if a child has 10 sessions (5 days) of </a:t>
            </a:r>
            <a:r>
              <a:rPr lang="en-US" sz="1200" dirty="0" err="1">
                <a:solidFill>
                  <a:schemeClr val="bg1"/>
                </a:solidFill>
                <a:latin typeface="Calibri" panose="020F0502020204030204" pitchFamily="34" charset="0"/>
                <a:cs typeface="Calibri" panose="020F0502020204030204" pitchFamily="34" charset="0"/>
              </a:rPr>
              <a:t>unauthorised</a:t>
            </a:r>
            <a:r>
              <a:rPr lang="en-US" sz="1200" dirty="0">
                <a:solidFill>
                  <a:schemeClr val="bg1"/>
                </a:solidFill>
                <a:latin typeface="Calibri" panose="020F0502020204030204" pitchFamily="34" charset="0"/>
                <a:cs typeface="Calibri" panose="020F0502020204030204" pitchFamily="34" charset="0"/>
              </a:rPr>
              <a:t> absence in a rolling period of 10 school weeks, which can span different terms or school years. Penalty Notices are £160 per parent per child (reduced to £80 if paid within 21 days). </a:t>
            </a:r>
          </a:p>
          <a:p>
            <a:pPr>
              <a:spcAft>
                <a:spcPts val="400"/>
              </a:spcAft>
            </a:pPr>
            <a:r>
              <a:rPr lang="en-US" sz="1200" dirty="0">
                <a:solidFill>
                  <a:schemeClr val="bg1"/>
                </a:solidFill>
                <a:latin typeface="Calibri" panose="020F0502020204030204" pitchFamily="34" charset="0"/>
                <a:cs typeface="Calibri" panose="020F0502020204030204" pitchFamily="34" charset="0"/>
              </a:rPr>
              <a:t>They cannot be issued for the same child if there is a third occasion of </a:t>
            </a:r>
            <a:r>
              <a:rPr lang="en-US" sz="1200" dirty="0" err="1">
                <a:solidFill>
                  <a:schemeClr val="bg1"/>
                </a:solidFill>
                <a:latin typeface="Calibri" panose="020F0502020204030204" pitchFamily="34" charset="0"/>
                <a:cs typeface="Calibri" panose="020F0502020204030204" pitchFamily="34" charset="0"/>
              </a:rPr>
              <a:t>unauthorised</a:t>
            </a:r>
            <a:r>
              <a:rPr lang="en-US" sz="1200" dirty="0">
                <a:solidFill>
                  <a:schemeClr val="bg1"/>
                </a:solidFill>
                <a:latin typeface="Calibri" panose="020F0502020204030204" pitchFamily="34" charset="0"/>
                <a:cs typeface="Calibri" panose="020F0502020204030204" pitchFamily="34" charset="0"/>
              </a:rPr>
              <a:t> absence in a 3 year rolling period and it is highly likely that the local authority will take direct prosecution action in the Magistrates’ Court which can result in you receiving a criminal conviction. </a:t>
            </a:r>
          </a:p>
        </p:txBody>
      </p:sp>
      <p:sp>
        <p:nvSpPr>
          <p:cNvPr id="10" name="Rounded Rectangle 9">
            <a:extLst>
              <a:ext uri="{FF2B5EF4-FFF2-40B4-BE49-F238E27FC236}">
                <a16:creationId xmlns:a16="http://schemas.microsoft.com/office/drawing/2014/main" id="{12FAC474-60E5-D549-8BA8-D765C087A2E0}"/>
              </a:ext>
            </a:extLst>
          </p:cNvPr>
          <p:cNvSpPr/>
          <p:nvPr/>
        </p:nvSpPr>
        <p:spPr>
          <a:xfrm>
            <a:off x="7100563" y="2785352"/>
            <a:ext cx="4976269" cy="1981200"/>
          </a:xfrm>
          <a:prstGeom prst="roundRect">
            <a:avLst/>
          </a:prstGeom>
          <a:solidFill>
            <a:srgbClr val="BEEAB0"/>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b="1" dirty="0">
                <a:solidFill>
                  <a:schemeClr val="tx1"/>
                </a:solidFill>
                <a:latin typeface="Calibri" panose="020F0502020204030204" pitchFamily="34" charset="0"/>
                <a:cs typeface="Calibri" panose="020F0502020204030204" pitchFamily="34" charset="0"/>
              </a:rPr>
              <a:t>Persistent absence (PA)</a:t>
            </a:r>
          </a:p>
          <a:p>
            <a:pPr>
              <a:spcAft>
                <a:spcPts val="400"/>
              </a:spcAft>
            </a:pPr>
            <a:r>
              <a:rPr lang="en-US" sz="1200" dirty="0">
                <a:solidFill>
                  <a:schemeClr val="tx1"/>
                </a:solidFill>
                <a:latin typeface="Calibri" panose="020F0502020204030204" pitchFamily="34" charset="0"/>
                <a:cs typeface="Calibri" panose="020F0502020204030204" pitchFamily="34" charset="0"/>
              </a:rPr>
              <a:t>When a pupil has an attendance rate of 90% or below they are persistently absent; this is a significant cause for concern. We identify pupils who have missed 10 or more days of school as being at risk of PA and will follow our procedures and offer support in line with our multi-stage system of support, including incentives,  strategies, interventions, external agency support and an escalation process involving referral to the local authority.</a:t>
            </a:r>
          </a:p>
          <a:p>
            <a:r>
              <a:rPr lang="en-US" sz="1200" dirty="0">
                <a:solidFill>
                  <a:schemeClr val="tx1"/>
                </a:solidFill>
                <a:latin typeface="Calibri" panose="020F0502020204030204" pitchFamily="34" charset="0"/>
                <a:cs typeface="Calibri" panose="020F0502020204030204" pitchFamily="34" charset="0"/>
              </a:rPr>
              <a:t>When a pupil has missed 50% or more of school time this is described as </a:t>
            </a:r>
            <a:r>
              <a:rPr lang="en-US" sz="1200" b="1" dirty="0">
                <a:solidFill>
                  <a:schemeClr val="tx1"/>
                </a:solidFill>
                <a:latin typeface="Calibri" panose="020F0502020204030204" pitchFamily="34" charset="0"/>
                <a:cs typeface="Calibri" panose="020F0502020204030204" pitchFamily="34" charset="0"/>
              </a:rPr>
              <a:t>severe absence</a:t>
            </a:r>
            <a:r>
              <a:rPr lang="en-US" sz="1200" dirty="0">
                <a:solidFill>
                  <a:schemeClr val="tx1"/>
                </a:solidFill>
                <a:latin typeface="Calibri" panose="020F0502020204030204" pitchFamily="34" charset="0"/>
                <a:cs typeface="Calibri" panose="020F0502020204030204" pitchFamily="34" charset="0"/>
              </a:rPr>
              <a:t>. Children’s social care are likely to become involved at this</a:t>
            </a:r>
          </a:p>
          <a:p>
            <a:r>
              <a:rPr lang="en-US" sz="1200" dirty="0">
                <a:solidFill>
                  <a:schemeClr val="tx1"/>
                </a:solidFill>
                <a:latin typeface="Calibri" panose="020F0502020204030204" pitchFamily="34" charset="0"/>
                <a:cs typeface="Calibri" panose="020F0502020204030204" pitchFamily="34" charset="0"/>
              </a:rPr>
              <a:t>   point.</a:t>
            </a:r>
          </a:p>
        </p:txBody>
      </p:sp>
      <p:sp>
        <p:nvSpPr>
          <p:cNvPr id="11" name="Rounded Rectangle 10">
            <a:extLst>
              <a:ext uri="{FF2B5EF4-FFF2-40B4-BE49-F238E27FC236}">
                <a16:creationId xmlns:a16="http://schemas.microsoft.com/office/drawing/2014/main" id="{A7B2C78B-1731-A54D-B3EA-914BF8FDDDC1}"/>
              </a:ext>
            </a:extLst>
          </p:cNvPr>
          <p:cNvSpPr/>
          <p:nvPr/>
        </p:nvSpPr>
        <p:spPr>
          <a:xfrm>
            <a:off x="7100562" y="113600"/>
            <a:ext cx="4976270" cy="2591595"/>
          </a:xfrm>
          <a:prstGeom prst="roundRect">
            <a:avLst/>
          </a:prstGeom>
          <a:solidFill>
            <a:srgbClr val="E4F6DE"/>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b="1" dirty="0">
                <a:solidFill>
                  <a:schemeClr val="tx1"/>
                </a:solidFill>
                <a:latin typeface="Calibri" panose="020F0502020204030204" pitchFamily="34" charset="0"/>
                <a:cs typeface="Calibri" panose="020F0502020204030204" pitchFamily="34" charset="0"/>
              </a:rPr>
              <a:t>Absence procedures</a:t>
            </a:r>
          </a:p>
          <a:p>
            <a:pPr>
              <a:spcAft>
                <a:spcPts val="400"/>
              </a:spcAft>
            </a:pPr>
            <a:r>
              <a:rPr lang="en-US" sz="1200" dirty="0">
                <a:solidFill>
                  <a:schemeClr val="tx1"/>
                </a:solidFill>
                <a:latin typeface="Calibri" panose="020F0502020204030204" pitchFamily="34" charset="0"/>
                <a:cs typeface="Calibri" panose="020F0502020204030204" pitchFamily="34" charset="0"/>
              </a:rPr>
              <a:t>Parents/carers must contact school on the first day of their child’s absence and any subsequent days. If we receive no contact we will follow our first day calling process. Medical evidence may be requested where relevant. Home visits may be undertaken if no contact can be made or there is cause for concern. </a:t>
            </a:r>
          </a:p>
          <a:p>
            <a:pPr>
              <a:spcAft>
                <a:spcPts val="400"/>
              </a:spcAft>
            </a:pPr>
            <a:r>
              <a:rPr lang="en-US" sz="1200" dirty="0">
                <a:solidFill>
                  <a:schemeClr val="tx1"/>
                </a:solidFill>
                <a:latin typeface="Calibri" panose="020F0502020204030204" pitchFamily="34" charset="0"/>
                <a:cs typeface="Calibri" panose="020F0502020204030204" pitchFamily="34" charset="0"/>
              </a:rPr>
              <a:t>All </a:t>
            </a:r>
            <a:r>
              <a:rPr lang="en-US" sz="1200" b="1" dirty="0">
                <a:solidFill>
                  <a:schemeClr val="tx1"/>
                </a:solidFill>
                <a:latin typeface="Calibri" panose="020F0502020204030204" pitchFamily="34" charset="0"/>
                <a:cs typeface="Calibri" panose="020F0502020204030204" pitchFamily="34" charset="0"/>
              </a:rPr>
              <a:t>leave of absence </a:t>
            </a:r>
            <a:r>
              <a:rPr lang="en-US" sz="1200" dirty="0">
                <a:solidFill>
                  <a:schemeClr val="tx1"/>
                </a:solidFill>
                <a:latin typeface="Calibri" panose="020F0502020204030204" pitchFamily="34" charset="0"/>
                <a:cs typeface="Calibri" panose="020F0502020204030204" pitchFamily="34" charset="0"/>
              </a:rPr>
              <a:t>must be authorised by the Principal and will only be authorised in exceptional circumstances. Holidays will not be authorised under any circumstances. Parents/carers must request leave in writing at least 4 weeks in advance using the Leave of Absence form. Leave that is refused will result in any absence being </a:t>
            </a:r>
            <a:r>
              <a:rPr lang="en-US" sz="1200" dirty="0" err="1">
                <a:solidFill>
                  <a:schemeClr val="tx1"/>
                </a:solidFill>
                <a:latin typeface="Calibri" panose="020F0502020204030204" pitchFamily="34" charset="0"/>
                <a:cs typeface="Calibri" panose="020F0502020204030204" pitchFamily="34" charset="0"/>
              </a:rPr>
              <a:t>unauthorised</a:t>
            </a:r>
            <a:r>
              <a:rPr lang="en-US" sz="1200" dirty="0">
                <a:solidFill>
                  <a:schemeClr val="tx1"/>
                </a:solidFill>
                <a:latin typeface="Calibri" panose="020F0502020204030204" pitchFamily="34" charset="0"/>
                <a:cs typeface="Calibri" panose="020F0502020204030204" pitchFamily="34" charset="0"/>
              </a:rPr>
              <a:t>. </a:t>
            </a:r>
          </a:p>
          <a:p>
            <a:r>
              <a:rPr lang="en-US" sz="1200" dirty="0">
                <a:solidFill>
                  <a:schemeClr val="tx1"/>
                </a:solidFill>
                <a:latin typeface="Calibri" panose="020F0502020204030204" pitchFamily="34" charset="0"/>
                <a:cs typeface="Calibri" panose="020F0502020204030204" pitchFamily="34" charset="0"/>
              </a:rPr>
              <a:t>We do not recommend that children are </a:t>
            </a:r>
            <a:r>
              <a:rPr lang="en-US" sz="1200" b="1" dirty="0">
                <a:solidFill>
                  <a:schemeClr val="tx1"/>
                </a:solidFill>
                <a:latin typeface="Calibri" panose="020F0502020204030204" pitchFamily="34" charset="0"/>
                <a:cs typeface="Calibri" panose="020F0502020204030204" pitchFamily="34" charset="0"/>
              </a:rPr>
              <a:t>electively home educated,</a:t>
            </a:r>
            <a:r>
              <a:rPr lang="en-US" sz="1200" dirty="0">
                <a:solidFill>
                  <a:schemeClr val="tx1"/>
                </a:solidFill>
                <a:latin typeface="Calibri" panose="020F0502020204030204" pitchFamily="34" charset="0"/>
                <a:cs typeface="Calibri" panose="020F0502020204030204" pitchFamily="34" charset="0"/>
              </a:rPr>
              <a:t> but if </a:t>
            </a:r>
          </a:p>
          <a:p>
            <a:r>
              <a:rPr lang="en-US" sz="1200" dirty="0">
                <a:solidFill>
                  <a:schemeClr val="tx1"/>
                </a:solidFill>
                <a:latin typeface="Calibri" panose="020F0502020204030204" pitchFamily="34" charset="0"/>
                <a:cs typeface="Calibri" panose="020F0502020204030204" pitchFamily="34" charset="0"/>
              </a:rPr>
              <a:t>   parents/carers opt to do so they must inform the Principal in writing.</a:t>
            </a:r>
          </a:p>
        </p:txBody>
      </p:sp>
      <p:pic>
        <p:nvPicPr>
          <p:cNvPr id="2" name="Picture 1" descr="A logo with a swirl of colors&#10;&#10;Description automatically generated with medium confidence">
            <a:extLst>
              <a:ext uri="{FF2B5EF4-FFF2-40B4-BE49-F238E27FC236}">
                <a16:creationId xmlns:a16="http://schemas.microsoft.com/office/drawing/2014/main" id="{7BC5ED36-6C5F-0D69-486F-EBC2A1711D27}"/>
              </a:ext>
            </a:extLst>
          </p:cNvPr>
          <p:cNvPicPr>
            <a:picLocks noChangeAspect="1"/>
          </p:cNvPicPr>
          <p:nvPr/>
        </p:nvPicPr>
        <p:blipFill rotWithShape="1">
          <a:blip r:embed="rId2">
            <a:extLst>
              <a:ext uri="{28A0092B-C50C-407E-A947-70E740481C1C}">
                <a14:useLocalDpi xmlns:a14="http://schemas.microsoft.com/office/drawing/2010/main" val="0"/>
              </a:ext>
            </a:extLst>
          </a:blip>
          <a:srcRect l="7451" t="17271" r="7451" b="26183"/>
          <a:stretch/>
        </p:blipFill>
        <p:spPr bwMode="auto">
          <a:xfrm>
            <a:off x="180527" y="225063"/>
            <a:ext cx="942103" cy="44035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0315329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TotalTime>
  <Words>804</Words>
  <Application>Microsoft Office PowerPoint</Application>
  <PresentationFormat>Widescreen</PresentationFormat>
  <Paragraphs>28</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Aptos</vt:lpstr>
      <vt:lpstr>Aptos Display</vt:lpstr>
      <vt:lpstr>Arial</vt:lpstr>
      <vt:lpstr>Calibri</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Clare Waterhouse</dc:creator>
  <cp:lastModifiedBy>Catherine O' Donoghue</cp:lastModifiedBy>
  <cp:revision>13</cp:revision>
  <dcterms:created xsi:type="dcterms:W3CDTF">2024-10-02T13:55:15Z</dcterms:created>
  <dcterms:modified xsi:type="dcterms:W3CDTF">2026-06-24T15:31:34Z</dcterms:modified>
</cp:coreProperties>
</file>